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62" r:id="rId3"/>
    <p:sldId id="264" r:id="rId4"/>
    <p:sldId id="265" r:id="rId5"/>
    <p:sldId id="266" r:id="rId6"/>
    <p:sldId id="267" r:id="rId7"/>
    <p:sldId id="269" r:id="rId8"/>
    <p:sldId id="272" r:id="rId9"/>
    <p:sldId id="270" r:id="rId10"/>
    <p:sldId id="271" r:id="rId11"/>
    <p:sldId id="268" r:id="rId12"/>
    <p:sldId id="276" r:id="rId13"/>
    <p:sldId id="277" r:id="rId14"/>
    <p:sldId id="273" r:id="rId15"/>
    <p:sldId id="274" r:id="rId16"/>
    <p:sldId id="275" r:id="rId17"/>
    <p:sldId id="259" r:id="rId18"/>
    <p:sldId id="286" r:id="rId19"/>
    <p:sldId id="279" r:id="rId20"/>
    <p:sldId id="280" r:id="rId21"/>
    <p:sldId id="281" r:id="rId22"/>
    <p:sldId id="282" r:id="rId23"/>
    <p:sldId id="283" r:id="rId24"/>
    <p:sldId id="285" r:id="rId25"/>
    <p:sldId id="288" r:id="rId26"/>
    <p:sldId id="290" r:id="rId27"/>
    <p:sldId id="289" r:id="rId28"/>
    <p:sldId id="291" r:id="rId29"/>
    <p:sldId id="292" r:id="rId30"/>
    <p:sldId id="287" r:id="rId31"/>
    <p:sldId id="27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C34"/>
    <a:srgbClr val="A046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60204"/>
  </p:normalViewPr>
  <p:slideViewPr>
    <p:cSldViewPr snapToGrid="0" snapToObjects="1">
      <p:cViewPr varScale="1">
        <p:scale>
          <a:sx n="74" d="100"/>
          <a:sy n="74" d="100"/>
        </p:scale>
        <p:origin x="1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5DAE7-9D58-A447-985F-D0EFC538CDA6}" type="datetimeFigureOut">
              <a:rPr lang="en-US" smtClean="0"/>
              <a:t>1/29/20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2DA31-0A69-B74E-95A0-F34DC276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5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OdpjfhxRZU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15445.courses.cs.cmu.edu/fall2018/slides/25-voltdb.pdf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https://www.youtube.com/watch?v=MOdpjfhxRZU</a:t>
            </a:r>
            <a:endParaRPr lang="en-US"/>
          </a:p>
          <a:p>
            <a:r>
              <a:rPr lang="en-US">
                <a:hlinkClick r:id="rId4"/>
              </a:rPr>
              <a:t>https://15445.courses.cs.cmu.edu/fall2018/slides/25-voltdb.pdf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DA31-0A69-B74E-95A0-F34DC27636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62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DA31-0A69-B74E-95A0-F34DC27636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53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DA31-0A69-B74E-95A0-F34DC27636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52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DA31-0A69-B74E-95A0-F34DC27636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89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Triggers only at watermark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DA31-0A69-B74E-95A0-F34DC27636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87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DA31-0A69-B74E-95A0-F34DC276367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99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DA31-0A69-B74E-95A0-F34DC276367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62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DA31-0A69-B74E-95A0-F34DC276367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4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DA31-0A69-B74E-95A0-F34DC27636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5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DA31-0A69-B74E-95A0-F34DC27636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0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DA31-0A69-B74E-95A0-F34DC27636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25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DA31-0A69-B74E-95A0-F34DC27636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31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DA31-0A69-B74E-95A0-F34DC27636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89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DA31-0A69-B74E-95A0-F34DC27636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85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DA31-0A69-B74E-95A0-F34DC27636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71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DA31-0A69-B74E-95A0-F34DC27636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D18C3-0DF2-8240-802B-8778DEC11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AD637-B746-F048-BD5C-4BBF0B387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19644-E2E8-B742-9C6A-00302751F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B872-42B9-6D48-8EB8-EF6A75421C1A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14772-9F3A-634D-80DE-2D6541045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C24D7-28FC-5448-B0C1-F466E352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705F-D708-8744-A059-054C45569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69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1B1C4-BD76-F344-9CD9-2685CC495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9339C7-ED01-914F-8DF0-82F1935F4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B90D2-F92D-0B45-AC97-443E40D18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B872-42B9-6D48-8EB8-EF6A75421C1A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6B2D0-5321-754F-88C1-EF146BB15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2ADFF-0013-8243-AC15-BB71B922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705F-D708-8744-A059-054C45569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9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2542E3-0540-2B47-AB8C-6DC440EF1D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F8C49-FA09-9147-ABA8-BCC9085542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1658E-4E10-6847-BC5A-997D0D2B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B872-42B9-6D48-8EB8-EF6A75421C1A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7CFE9-9D9C-7742-AC4A-B95FC55DA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0DA5-31E3-1C48-9859-5D402A19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705F-D708-8744-A059-054C45569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61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1A9BA-3DAE-1349-BADB-4E86DAB7E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D55C1-6F5F-D04E-803B-CF33D3751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3CAC6-5E1D-CE47-BF04-C2B15BE51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B872-42B9-6D48-8EB8-EF6A75421C1A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A28E3-3313-2443-AC0B-F457D8C0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33053-7930-BF4D-9F82-404972219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705F-D708-8744-A059-054C45569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8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1767D-44A8-374E-AE24-45014DF3A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F4749-709D-5E42-A4FD-426139C39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04022-3383-774D-862B-77BDDC98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B872-42B9-6D48-8EB8-EF6A75421C1A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9DF8E-3787-8B46-B3DB-91C43E42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B6FA0-0A71-E64C-AE86-8FBB1CD45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705F-D708-8744-A059-054C45569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3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EFF95-3CDB-B34D-9130-815A1CE3E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92A05-A874-DC48-9EA5-AD1069F3D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D71A5-6D1B-C74A-83FD-BF2760B68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F3640-F2AC-5C40-A69E-5697FDAF5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B872-42B9-6D48-8EB8-EF6A75421C1A}" type="datetimeFigureOut">
              <a:rPr lang="en-US" smtClean="0"/>
              <a:t>1/29/20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53F7B-D903-EF4E-BF34-171F76D5E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65294-A9E6-3249-AF31-193C9B22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705F-D708-8744-A059-054C45569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5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3B6DF-CAE7-3C44-8B83-7A5CBCDD0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B345A-B3F4-8D4E-A1B8-5DE5099C1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29618-ED10-1442-859F-7C32611B9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F43A12-0B51-DE47-8E18-3D50529B0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033091-180E-5747-B705-5B1418C092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1BDC85-524A-AE41-A24E-65627D888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B872-42B9-6D48-8EB8-EF6A75421C1A}" type="datetimeFigureOut">
              <a:rPr lang="en-US" smtClean="0"/>
              <a:t>1/29/20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51B3E1-425A-4B44-B259-482D34610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8D888B-98E2-B544-8606-4E97EF6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705F-D708-8744-A059-054C45569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8ACB9-03D0-4F49-B165-3A901D8D0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E394A8-51BE-1F4D-965E-7383FBFE2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B872-42B9-6D48-8EB8-EF6A75421C1A}" type="datetimeFigureOut">
              <a:rPr lang="en-US" smtClean="0"/>
              <a:t>1/29/20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3A0E42-6052-1A40-B48B-9476E7E41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B6F8FD-DB09-034C-8ECB-8024F5A4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705F-D708-8744-A059-054C45569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86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EFE92D-0E48-054A-A95C-58AE2ED5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B872-42B9-6D48-8EB8-EF6A75421C1A}" type="datetimeFigureOut">
              <a:rPr lang="en-US" smtClean="0"/>
              <a:t>1/29/20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461053-F482-DD42-9C87-4098D1B69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29BD5-4096-9E41-A726-47AFC511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705F-D708-8744-A059-054C45569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0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B5432-6E29-5244-890B-599EB8E95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70419-9F45-3D4A-BD08-5C00C6A49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D7FA9-32F3-9B40-B340-B7C5C83C3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F88BC-3365-184C-B99F-88D3A7EF6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B872-42B9-6D48-8EB8-EF6A75421C1A}" type="datetimeFigureOut">
              <a:rPr lang="en-US" smtClean="0"/>
              <a:t>1/29/20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8A8D8-6CE8-1640-8C89-96A281B48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A4025-3984-2846-830A-934C3E915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705F-D708-8744-A059-054C45569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20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461C2-AE09-D142-A18E-A7381EBE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8BA52-0539-334E-87C2-7534D0104A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3734B-8330-EF46-B7AA-A44775800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C11DC-A6EC-2848-869C-6BB07893F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B872-42B9-6D48-8EB8-EF6A75421C1A}" type="datetimeFigureOut">
              <a:rPr lang="en-US" smtClean="0"/>
              <a:t>1/29/20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49892-0D6E-B94A-A16A-34F531D6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E46BE-B405-044B-8165-159DCEFB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705F-D708-8744-A059-054C45569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9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D4B936-D360-2F47-8343-B6C56631B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77030-CB54-5742-AF4E-ACFECB3E0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A190A-00F8-1642-8C25-0B5D12BD70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A6E1B872-42B9-6D48-8EB8-EF6A75421C1A}" type="datetimeFigureOut">
              <a:rPr lang="en-US" smtClean="0"/>
              <a:pPr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62F8C-F81B-0E4C-9852-E77981D0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3A852-7CE6-8740-B307-47A1FA977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F69E705F-D708-8744-A059-054C455696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8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dps8tE0gYo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dps8tE0gYo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A465C-0E6A-B949-BE1E-76EFD3BB17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Evolution of </a:t>
            </a:r>
            <a:br>
              <a:rPr lang="en-US" dirty="0"/>
            </a:br>
            <a:r>
              <a:rPr lang="en-US" dirty="0"/>
              <a:t>Stream Processing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052996-4482-DB47-8DE3-6B7E08CBA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102" y="3749183"/>
            <a:ext cx="2622331" cy="560059"/>
          </a:xfrm>
        </p:spPr>
        <p:txBody>
          <a:bodyPr/>
          <a:lstStyle/>
          <a:p>
            <a:r>
              <a:rPr lang="en-US" dirty="0"/>
              <a:t>Faria Kalim</a:t>
            </a:r>
          </a:p>
        </p:txBody>
      </p:sp>
    </p:spTree>
    <p:extLst>
      <p:ext uri="{BB962C8B-B14F-4D97-AF65-F5344CB8AC3E}">
        <p14:creationId xmlns:p14="http://schemas.microsoft.com/office/powerpoint/2010/main" val="326954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7CEFF-65EF-CE44-A9FD-36850E5D1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DBMS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42A1D-1DC9-4A4D-B6F8-FADA3CF69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H-Store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S-Store (features added to </a:t>
            </a:r>
            <a:r>
              <a:rPr lang="en-US" dirty="0" err="1"/>
              <a:t>VoltDB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11D19-1152-F84D-B33A-26BC042099BD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S-Store: Streaming Meets Transaction Processing, VLDB 2015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F23724-476B-C244-A4C9-019B89BB0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070053"/>
              </p:ext>
            </p:extLst>
          </p:nvPr>
        </p:nvGraphicFramePr>
        <p:xfrm>
          <a:off x="1482810" y="2815971"/>
          <a:ext cx="9650625" cy="2163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125">
                  <a:extLst>
                    <a:ext uri="{9D8B030D-6E8A-4147-A177-3AD203B41FA5}">
                      <a16:colId xmlns:a16="http://schemas.microsoft.com/office/drawing/2014/main" val="2804730824"/>
                    </a:ext>
                  </a:extLst>
                </a:gridCol>
                <a:gridCol w="1930125">
                  <a:extLst>
                    <a:ext uri="{9D8B030D-6E8A-4147-A177-3AD203B41FA5}">
                      <a16:colId xmlns:a16="http://schemas.microsoft.com/office/drawing/2014/main" val="3799955554"/>
                    </a:ext>
                  </a:extLst>
                </a:gridCol>
                <a:gridCol w="1930125">
                  <a:extLst>
                    <a:ext uri="{9D8B030D-6E8A-4147-A177-3AD203B41FA5}">
                      <a16:colId xmlns:a16="http://schemas.microsoft.com/office/drawing/2014/main" val="1071580350"/>
                    </a:ext>
                  </a:extLst>
                </a:gridCol>
                <a:gridCol w="1930125">
                  <a:extLst>
                    <a:ext uri="{9D8B030D-6E8A-4147-A177-3AD203B41FA5}">
                      <a16:colId xmlns:a16="http://schemas.microsoft.com/office/drawing/2014/main" val="1378826225"/>
                    </a:ext>
                  </a:extLst>
                </a:gridCol>
                <a:gridCol w="1930125">
                  <a:extLst>
                    <a:ext uri="{9D8B030D-6E8A-4147-A177-3AD203B41FA5}">
                      <a16:colId xmlns:a16="http://schemas.microsoft.com/office/drawing/2014/main" val="1355169235"/>
                    </a:ext>
                  </a:extLst>
                </a:gridCol>
              </a:tblGrid>
              <a:tr h="838889"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Order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Exactly Once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Max Throughput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79325"/>
                  </a:ext>
                </a:extLst>
              </a:tr>
              <a:tr h="838889"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Storm + </a:t>
                      </a:r>
                      <a:r>
                        <a:rPr lang="en-US" dirty="0" err="1">
                          <a:latin typeface="Candara" panose="020E0502030303020204" pitchFamily="34" charset="0"/>
                        </a:rPr>
                        <a:t>VoltDb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94512"/>
                  </a:ext>
                </a:extLst>
              </a:tr>
              <a:tr h="486023"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S-Store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2200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979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403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803EB-4398-6442-8084-12C18778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Stream Processing Systems </a:t>
            </a:r>
            <a:br>
              <a:rPr lang="en-US" dirty="0"/>
            </a:br>
            <a:r>
              <a:rPr lang="en-US" dirty="0"/>
              <a:t>(Complex Event Processing Systems)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C855216-F340-7F47-8123-806D148B1C34}"/>
              </a:ext>
            </a:extLst>
          </p:cNvPr>
          <p:cNvSpPr/>
          <p:nvPr/>
        </p:nvSpPr>
        <p:spPr>
          <a:xfrm>
            <a:off x="3286897" y="3311611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F2AEC5-5731-C246-8A25-4DDC6E141435}"/>
              </a:ext>
            </a:extLst>
          </p:cNvPr>
          <p:cNvSpPr/>
          <p:nvPr/>
        </p:nvSpPr>
        <p:spPr>
          <a:xfrm>
            <a:off x="7076305" y="3311611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6A316D-822C-F742-BEA7-550D9D9767B4}"/>
              </a:ext>
            </a:extLst>
          </p:cNvPr>
          <p:cNvSpPr/>
          <p:nvPr/>
        </p:nvSpPr>
        <p:spPr>
          <a:xfrm>
            <a:off x="5115696" y="2514600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A15CA1-855E-DF4D-B0F4-9E4BBE7A5C81}"/>
              </a:ext>
            </a:extLst>
          </p:cNvPr>
          <p:cNvSpPr/>
          <p:nvPr/>
        </p:nvSpPr>
        <p:spPr>
          <a:xfrm>
            <a:off x="5115696" y="4226011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98A9B4-D121-3543-B534-3EE9E2CB5E09}"/>
              </a:ext>
            </a:extLst>
          </p:cNvPr>
          <p:cNvCxnSpPr>
            <a:cxnSpLocks/>
            <a:stCxn id="8" idx="6"/>
            <a:endCxn id="10" idx="2"/>
          </p:cNvCxnSpPr>
          <p:nvPr/>
        </p:nvCxnSpPr>
        <p:spPr>
          <a:xfrm flipV="1">
            <a:off x="4201297" y="2971800"/>
            <a:ext cx="914399" cy="7970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FDEA09-52B4-6843-AF68-7295F62FA1CE}"/>
              </a:ext>
            </a:extLst>
          </p:cNvPr>
          <p:cNvCxnSpPr>
            <a:cxnSpLocks/>
            <a:stCxn id="8" idx="6"/>
            <a:endCxn id="11" idx="2"/>
          </p:cNvCxnSpPr>
          <p:nvPr/>
        </p:nvCxnSpPr>
        <p:spPr>
          <a:xfrm>
            <a:off x="4201297" y="3768811"/>
            <a:ext cx="914399" cy="914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BE7DBA-BCB1-C94F-8F8F-498D32627D0E}"/>
              </a:ext>
            </a:extLst>
          </p:cNvPr>
          <p:cNvCxnSpPr>
            <a:cxnSpLocks/>
            <a:stCxn id="10" idx="6"/>
            <a:endCxn id="9" idx="2"/>
          </p:cNvCxnSpPr>
          <p:nvPr/>
        </p:nvCxnSpPr>
        <p:spPr>
          <a:xfrm>
            <a:off x="6030096" y="2971800"/>
            <a:ext cx="1046209" cy="7970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F929AE-E8BB-6747-BC98-F1329E9DE155}"/>
              </a:ext>
            </a:extLst>
          </p:cNvPr>
          <p:cNvCxnSpPr>
            <a:cxnSpLocks/>
            <a:stCxn id="11" idx="6"/>
            <a:endCxn id="9" idx="2"/>
          </p:cNvCxnSpPr>
          <p:nvPr/>
        </p:nvCxnSpPr>
        <p:spPr>
          <a:xfrm flipV="1">
            <a:off x="6030096" y="3768811"/>
            <a:ext cx="1046209" cy="914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3561EDE-001F-1042-9968-2B616417F963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2001795" y="3768811"/>
            <a:ext cx="128510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B775596-9AC2-FA43-A20C-9F55A4EA86F6}"/>
              </a:ext>
            </a:extLst>
          </p:cNvPr>
          <p:cNvSpPr txBox="1"/>
          <p:nvPr/>
        </p:nvSpPr>
        <p:spPr>
          <a:xfrm>
            <a:off x="2329106" y="3429000"/>
            <a:ext cx="75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Data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A57F84-5023-C345-8E45-AFD536B10EB5}"/>
              </a:ext>
            </a:extLst>
          </p:cNvPr>
          <p:cNvGrpSpPr/>
          <p:nvPr/>
        </p:nvGrpSpPr>
        <p:grpSpPr>
          <a:xfrm>
            <a:off x="6096001" y="2111353"/>
            <a:ext cx="3258065" cy="718344"/>
            <a:chOff x="6096001" y="2111353"/>
            <a:chExt cx="3258065" cy="718344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430EB46-BD51-4C49-AD79-9BBD4A80FD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1" y="2300521"/>
              <a:ext cx="650788" cy="52917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38441F-36DF-BA44-AC2E-7BD10F22CF74}"/>
                </a:ext>
              </a:extLst>
            </p:cNvPr>
            <p:cNvSpPr txBox="1"/>
            <p:nvPr/>
          </p:nvSpPr>
          <p:spPr>
            <a:xfrm>
              <a:off x="6746790" y="2111353"/>
              <a:ext cx="26072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ndara" panose="020E0502030303020204" pitchFamily="34" charset="0"/>
                </a:rPr>
                <a:t>Complex Computation </a:t>
              </a:r>
            </a:p>
            <a:p>
              <a:pPr algn="ctr"/>
              <a:r>
                <a:rPr lang="en-US" dirty="0">
                  <a:latin typeface="Candara" panose="020E0502030303020204" pitchFamily="34" charset="0"/>
                </a:rPr>
                <a:t>e.g. ML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C84105A-1C94-A44D-8B36-BFB4097A0C78}"/>
              </a:ext>
            </a:extLst>
          </p:cNvPr>
          <p:cNvGrpSpPr/>
          <p:nvPr/>
        </p:nvGrpSpPr>
        <p:grpSpPr>
          <a:xfrm>
            <a:off x="386937" y="1645443"/>
            <a:ext cx="3512203" cy="1061449"/>
            <a:chOff x="386937" y="1645443"/>
            <a:chExt cx="3512203" cy="1061449"/>
          </a:xfrm>
        </p:grpSpPr>
        <p:sp>
          <p:nvSpPr>
            <p:cNvPr id="27" name="5-Point Star 26">
              <a:extLst>
                <a:ext uri="{FF2B5EF4-FFF2-40B4-BE49-F238E27FC236}">
                  <a16:creationId xmlns:a16="http://schemas.microsoft.com/office/drawing/2014/main" id="{CA2E826D-D90E-3142-ACD2-DCB96E114F15}"/>
                </a:ext>
              </a:extLst>
            </p:cNvPr>
            <p:cNvSpPr/>
            <p:nvPr/>
          </p:nvSpPr>
          <p:spPr>
            <a:xfrm>
              <a:off x="386937" y="1645443"/>
              <a:ext cx="902525" cy="855706"/>
            </a:xfrm>
            <a:prstGeom prst="star5">
              <a:avLst/>
            </a:prstGeom>
            <a:solidFill>
              <a:srgbClr val="F6EC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1DC900-4B0F-664C-88E2-CFD4A3FA401E}"/>
                </a:ext>
              </a:extLst>
            </p:cNvPr>
            <p:cNvSpPr txBox="1"/>
            <p:nvPr/>
          </p:nvSpPr>
          <p:spPr>
            <a:xfrm>
              <a:off x="768178" y="1999006"/>
              <a:ext cx="31309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ndara" panose="020E0502030303020204" pitchFamily="34" charset="0"/>
                </a:rPr>
                <a:t>1. Keep the data moving</a:t>
              </a:r>
            </a:p>
            <a:p>
              <a:pPr algn="ctr"/>
              <a:r>
                <a:rPr lang="en-US" sz="2000" b="1" dirty="0">
                  <a:latin typeface="Candara" panose="020E0502030303020204" pitchFamily="34" charset="0"/>
                </a:rPr>
                <a:t>8. Instantaneous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657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803EB-4398-6442-8084-12C18778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Processing 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47FC66-F4EF-944D-B2DE-E63CF31D6348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Apache Storm (</a:t>
            </a:r>
            <a:r>
              <a:rPr lang="en-US" dirty="0">
                <a:latin typeface="Candara" panose="020E0502030303020204" pitchFamily="34" charset="0"/>
                <a:hlinkClick r:id="rId2"/>
              </a:rPr>
              <a:t>https://www.youtube.com/watch?v=bdps8tE0gYo</a:t>
            </a:r>
            <a:r>
              <a:rPr lang="en-US" dirty="0">
                <a:latin typeface="Candara" panose="020E0502030303020204" pitchFamily="34" charset="0"/>
              </a:rPr>
              <a:t>), 2012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C855216-F340-7F47-8123-806D148B1C34}"/>
              </a:ext>
            </a:extLst>
          </p:cNvPr>
          <p:cNvSpPr/>
          <p:nvPr/>
        </p:nvSpPr>
        <p:spPr>
          <a:xfrm>
            <a:off x="3286897" y="3311611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F2AEC5-5731-C246-8A25-4DDC6E141435}"/>
              </a:ext>
            </a:extLst>
          </p:cNvPr>
          <p:cNvSpPr/>
          <p:nvPr/>
        </p:nvSpPr>
        <p:spPr>
          <a:xfrm>
            <a:off x="7076305" y="3311611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6A316D-822C-F742-BEA7-550D9D9767B4}"/>
              </a:ext>
            </a:extLst>
          </p:cNvPr>
          <p:cNvSpPr/>
          <p:nvPr/>
        </p:nvSpPr>
        <p:spPr>
          <a:xfrm>
            <a:off x="5115696" y="2514600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A15CA1-855E-DF4D-B0F4-9E4BBE7A5C81}"/>
              </a:ext>
            </a:extLst>
          </p:cNvPr>
          <p:cNvSpPr/>
          <p:nvPr/>
        </p:nvSpPr>
        <p:spPr>
          <a:xfrm>
            <a:off x="5115696" y="4226011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98A9B4-D121-3543-B534-3EE9E2CB5E09}"/>
              </a:ext>
            </a:extLst>
          </p:cNvPr>
          <p:cNvCxnSpPr>
            <a:cxnSpLocks/>
            <a:stCxn id="8" idx="6"/>
            <a:endCxn id="10" idx="2"/>
          </p:cNvCxnSpPr>
          <p:nvPr/>
        </p:nvCxnSpPr>
        <p:spPr>
          <a:xfrm flipV="1">
            <a:off x="4201297" y="2971800"/>
            <a:ext cx="914399" cy="7970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FDEA09-52B4-6843-AF68-7295F62FA1CE}"/>
              </a:ext>
            </a:extLst>
          </p:cNvPr>
          <p:cNvCxnSpPr>
            <a:cxnSpLocks/>
            <a:stCxn id="8" idx="6"/>
            <a:endCxn id="11" idx="2"/>
          </p:cNvCxnSpPr>
          <p:nvPr/>
        </p:nvCxnSpPr>
        <p:spPr>
          <a:xfrm>
            <a:off x="4201297" y="3768811"/>
            <a:ext cx="914399" cy="914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BE7DBA-BCB1-C94F-8F8F-498D32627D0E}"/>
              </a:ext>
            </a:extLst>
          </p:cNvPr>
          <p:cNvCxnSpPr>
            <a:cxnSpLocks/>
            <a:stCxn id="10" idx="6"/>
            <a:endCxn id="9" idx="2"/>
          </p:cNvCxnSpPr>
          <p:nvPr/>
        </p:nvCxnSpPr>
        <p:spPr>
          <a:xfrm>
            <a:off x="6030096" y="2971800"/>
            <a:ext cx="1046209" cy="7970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F929AE-E8BB-6747-BC98-F1329E9DE155}"/>
              </a:ext>
            </a:extLst>
          </p:cNvPr>
          <p:cNvCxnSpPr>
            <a:cxnSpLocks/>
            <a:stCxn id="11" idx="6"/>
            <a:endCxn id="9" idx="2"/>
          </p:cNvCxnSpPr>
          <p:nvPr/>
        </p:nvCxnSpPr>
        <p:spPr>
          <a:xfrm flipV="1">
            <a:off x="6030096" y="3768811"/>
            <a:ext cx="1046209" cy="914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3561EDE-001F-1042-9968-2B616417F963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2001795" y="3768811"/>
            <a:ext cx="128510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B775596-9AC2-FA43-A20C-9F55A4EA86F6}"/>
              </a:ext>
            </a:extLst>
          </p:cNvPr>
          <p:cNvSpPr txBox="1"/>
          <p:nvPr/>
        </p:nvSpPr>
        <p:spPr>
          <a:xfrm>
            <a:off x="2329106" y="3429000"/>
            <a:ext cx="75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14513D5-1F7C-F54F-8FE8-27FE3CC8E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495968"/>
              </p:ext>
            </p:extLst>
          </p:nvPr>
        </p:nvGraphicFramePr>
        <p:xfrm>
          <a:off x="3756449" y="1785490"/>
          <a:ext cx="1285100" cy="1031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275">
                  <a:extLst>
                    <a:ext uri="{9D8B030D-6E8A-4147-A177-3AD203B41FA5}">
                      <a16:colId xmlns:a16="http://schemas.microsoft.com/office/drawing/2014/main" val="1807011225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40959161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2563346556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1601371816"/>
                    </a:ext>
                  </a:extLst>
                </a:gridCol>
              </a:tblGrid>
              <a:tr h="10317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299046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8D7BAB91-782B-0C40-9EA2-6EBB22C00A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40485"/>
              </p:ext>
            </p:extLst>
          </p:nvPr>
        </p:nvGraphicFramePr>
        <p:xfrm>
          <a:off x="2062549" y="3954205"/>
          <a:ext cx="1285100" cy="1031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275">
                  <a:extLst>
                    <a:ext uri="{9D8B030D-6E8A-4147-A177-3AD203B41FA5}">
                      <a16:colId xmlns:a16="http://schemas.microsoft.com/office/drawing/2014/main" val="1807011225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40959161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2563346556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1601371816"/>
                    </a:ext>
                  </a:extLst>
                </a:gridCol>
              </a:tblGrid>
              <a:tr h="10317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299046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F6780238-4BC6-2541-9DD4-BAA62F193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473069"/>
              </p:ext>
            </p:extLst>
          </p:nvPr>
        </p:nvGraphicFramePr>
        <p:xfrm>
          <a:off x="3744095" y="4813000"/>
          <a:ext cx="1285100" cy="1031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275">
                  <a:extLst>
                    <a:ext uri="{9D8B030D-6E8A-4147-A177-3AD203B41FA5}">
                      <a16:colId xmlns:a16="http://schemas.microsoft.com/office/drawing/2014/main" val="1807011225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40959161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2563346556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1601371816"/>
                    </a:ext>
                  </a:extLst>
                </a:gridCol>
              </a:tblGrid>
              <a:tr h="10317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299046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FE4AA89-B6E3-F84D-B6F6-56624B1FB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857576"/>
              </p:ext>
            </p:extLst>
          </p:nvPr>
        </p:nvGraphicFramePr>
        <p:xfrm>
          <a:off x="6890953" y="2184078"/>
          <a:ext cx="1285100" cy="1031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275">
                  <a:extLst>
                    <a:ext uri="{9D8B030D-6E8A-4147-A177-3AD203B41FA5}">
                      <a16:colId xmlns:a16="http://schemas.microsoft.com/office/drawing/2014/main" val="1807011225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40959161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2563346556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1601371816"/>
                    </a:ext>
                  </a:extLst>
                </a:gridCol>
              </a:tblGrid>
              <a:tr h="10317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29904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4B5FC7D-4BBA-F944-BE22-A8E22725230D}"/>
              </a:ext>
            </a:extLst>
          </p:cNvPr>
          <p:cNvSpPr txBox="1"/>
          <p:nvPr/>
        </p:nvSpPr>
        <p:spPr>
          <a:xfrm>
            <a:off x="3095361" y="1410276"/>
            <a:ext cx="260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ndara" panose="020E0502030303020204" pitchFamily="34" charset="0"/>
              </a:rPr>
              <a:t>Queues</a:t>
            </a:r>
          </a:p>
        </p:txBody>
      </p:sp>
    </p:spTree>
    <p:extLst>
      <p:ext uri="{BB962C8B-B14F-4D97-AF65-F5344CB8AC3E}">
        <p14:creationId xmlns:p14="http://schemas.microsoft.com/office/powerpoint/2010/main" val="756866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45452D25-CD2B-F545-8C57-66310B2AD676}"/>
              </a:ext>
            </a:extLst>
          </p:cNvPr>
          <p:cNvSpPr/>
          <p:nvPr/>
        </p:nvSpPr>
        <p:spPr>
          <a:xfrm>
            <a:off x="5156896" y="2146385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81D2936-781E-0845-BF5C-67C906338516}"/>
              </a:ext>
            </a:extLst>
          </p:cNvPr>
          <p:cNvSpPr/>
          <p:nvPr/>
        </p:nvSpPr>
        <p:spPr>
          <a:xfrm>
            <a:off x="5136296" y="2344695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E803EB-4398-6442-8084-12C18778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Processing 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47FC66-F4EF-944D-B2DE-E63CF31D6348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Apache Storm (</a:t>
            </a:r>
            <a:r>
              <a:rPr lang="en-US" dirty="0">
                <a:latin typeface="Candara" panose="020E0502030303020204" pitchFamily="34" charset="0"/>
                <a:hlinkClick r:id="rId2"/>
              </a:rPr>
              <a:t>https://www.youtube.com/watch?v=bdps8tE0gYo</a:t>
            </a:r>
            <a:r>
              <a:rPr lang="en-US" dirty="0">
                <a:latin typeface="Candara" panose="020E0502030303020204" pitchFamily="34" charset="0"/>
              </a:rPr>
              <a:t>), 2012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C855216-F340-7F47-8123-806D148B1C34}"/>
              </a:ext>
            </a:extLst>
          </p:cNvPr>
          <p:cNvSpPr/>
          <p:nvPr/>
        </p:nvSpPr>
        <p:spPr>
          <a:xfrm>
            <a:off x="3286897" y="3311611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F2AEC5-5731-C246-8A25-4DDC6E141435}"/>
              </a:ext>
            </a:extLst>
          </p:cNvPr>
          <p:cNvSpPr/>
          <p:nvPr/>
        </p:nvSpPr>
        <p:spPr>
          <a:xfrm>
            <a:off x="7076305" y="3311611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6A316D-822C-F742-BEA7-550D9D9767B4}"/>
              </a:ext>
            </a:extLst>
          </p:cNvPr>
          <p:cNvSpPr/>
          <p:nvPr/>
        </p:nvSpPr>
        <p:spPr>
          <a:xfrm>
            <a:off x="5156896" y="2543005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A15CA1-855E-DF4D-B0F4-9E4BBE7A5C81}"/>
              </a:ext>
            </a:extLst>
          </p:cNvPr>
          <p:cNvSpPr/>
          <p:nvPr/>
        </p:nvSpPr>
        <p:spPr>
          <a:xfrm>
            <a:off x="5115696" y="4226011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98A9B4-D121-3543-B534-3EE9E2CB5E09}"/>
              </a:ext>
            </a:extLst>
          </p:cNvPr>
          <p:cNvCxnSpPr>
            <a:cxnSpLocks/>
            <a:stCxn id="8" idx="6"/>
            <a:endCxn id="10" idx="2"/>
          </p:cNvCxnSpPr>
          <p:nvPr/>
        </p:nvCxnSpPr>
        <p:spPr>
          <a:xfrm flipV="1">
            <a:off x="4201297" y="3000205"/>
            <a:ext cx="955599" cy="7686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FDEA09-52B4-6843-AF68-7295F62FA1CE}"/>
              </a:ext>
            </a:extLst>
          </p:cNvPr>
          <p:cNvCxnSpPr>
            <a:cxnSpLocks/>
            <a:stCxn id="8" idx="6"/>
            <a:endCxn id="11" idx="2"/>
          </p:cNvCxnSpPr>
          <p:nvPr/>
        </p:nvCxnSpPr>
        <p:spPr>
          <a:xfrm>
            <a:off x="4201297" y="3768811"/>
            <a:ext cx="914399" cy="914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BE7DBA-BCB1-C94F-8F8F-498D32627D0E}"/>
              </a:ext>
            </a:extLst>
          </p:cNvPr>
          <p:cNvCxnSpPr>
            <a:cxnSpLocks/>
            <a:stCxn id="10" idx="6"/>
            <a:endCxn id="9" idx="2"/>
          </p:cNvCxnSpPr>
          <p:nvPr/>
        </p:nvCxnSpPr>
        <p:spPr>
          <a:xfrm>
            <a:off x="6071296" y="3000205"/>
            <a:ext cx="1005009" cy="7686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F929AE-E8BB-6747-BC98-F1329E9DE155}"/>
              </a:ext>
            </a:extLst>
          </p:cNvPr>
          <p:cNvCxnSpPr>
            <a:cxnSpLocks/>
            <a:stCxn id="11" idx="6"/>
            <a:endCxn id="9" idx="2"/>
          </p:cNvCxnSpPr>
          <p:nvPr/>
        </p:nvCxnSpPr>
        <p:spPr>
          <a:xfrm flipV="1">
            <a:off x="6030096" y="3768811"/>
            <a:ext cx="1046209" cy="914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3561EDE-001F-1042-9968-2B616417F963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2001795" y="3768811"/>
            <a:ext cx="128510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B775596-9AC2-FA43-A20C-9F55A4EA86F6}"/>
              </a:ext>
            </a:extLst>
          </p:cNvPr>
          <p:cNvSpPr txBox="1"/>
          <p:nvPr/>
        </p:nvSpPr>
        <p:spPr>
          <a:xfrm>
            <a:off x="2329106" y="3429000"/>
            <a:ext cx="75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14513D5-1F7C-F54F-8FE8-27FE3CC8E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686238"/>
              </p:ext>
            </p:extLst>
          </p:nvPr>
        </p:nvGraphicFramePr>
        <p:xfrm>
          <a:off x="3674089" y="1538396"/>
          <a:ext cx="1285100" cy="1031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275">
                  <a:extLst>
                    <a:ext uri="{9D8B030D-6E8A-4147-A177-3AD203B41FA5}">
                      <a16:colId xmlns:a16="http://schemas.microsoft.com/office/drawing/2014/main" val="1807011225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40959161"/>
                    </a:ext>
                  </a:extLst>
                </a:gridCol>
                <a:gridCol w="434270">
                  <a:extLst>
                    <a:ext uri="{9D8B030D-6E8A-4147-A177-3AD203B41FA5}">
                      <a16:colId xmlns:a16="http://schemas.microsoft.com/office/drawing/2014/main" val="25633465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1371816"/>
                    </a:ext>
                  </a:extLst>
                </a:gridCol>
              </a:tblGrid>
              <a:tr h="10317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299046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8D7BAB91-782B-0C40-9EA2-6EBB22C00A30}"/>
              </a:ext>
            </a:extLst>
          </p:cNvPr>
          <p:cNvGraphicFramePr>
            <a:graphicFrameLocks noGrp="1"/>
          </p:cNvGraphicFramePr>
          <p:nvPr/>
        </p:nvGraphicFramePr>
        <p:xfrm>
          <a:off x="2062549" y="3954205"/>
          <a:ext cx="1285100" cy="1031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275">
                  <a:extLst>
                    <a:ext uri="{9D8B030D-6E8A-4147-A177-3AD203B41FA5}">
                      <a16:colId xmlns:a16="http://schemas.microsoft.com/office/drawing/2014/main" val="1807011225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40959161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2563346556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1601371816"/>
                    </a:ext>
                  </a:extLst>
                </a:gridCol>
              </a:tblGrid>
              <a:tr h="10317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299046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FE4AA89-B6E3-F84D-B6F6-56624B1FBF47}"/>
              </a:ext>
            </a:extLst>
          </p:cNvPr>
          <p:cNvGraphicFramePr>
            <a:graphicFrameLocks noGrp="1"/>
          </p:cNvGraphicFramePr>
          <p:nvPr/>
        </p:nvGraphicFramePr>
        <p:xfrm>
          <a:off x="6890953" y="2184078"/>
          <a:ext cx="1285100" cy="1031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275">
                  <a:extLst>
                    <a:ext uri="{9D8B030D-6E8A-4147-A177-3AD203B41FA5}">
                      <a16:colId xmlns:a16="http://schemas.microsoft.com/office/drawing/2014/main" val="1807011225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40959161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2563346556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1601371816"/>
                    </a:ext>
                  </a:extLst>
                </a:gridCol>
              </a:tblGrid>
              <a:tr h="10317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299046"/>
                  </a:ext>
                </a:extLst>
              </a:tr>
            </a:tbl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ED2701-CCE4-DE4A-83ED-69A7978E611C}"/>
              </a:ext>
            </a:extLst>
          </p:cNvPr>
          <p:cNvCxnSpPr>
            <a:cxnSpLocks/>
            <a:stCxn id="8" idx="6"/>
            <a:endCxn id="18" idx="2"/>
          </p:cNvCxnSpPr>
          <p:nvPr/>
        </p:nvCxnSpPr>
        <p:spPr>
          <a:xfrm flipV="1">
            <a:off x="4201297" y="2801895"/>
            <a:ext cx="934999" cy="9669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2519376-2D77-A045-806F-416D08170AFC}"/>
              </a:ext>
            </a:extLst>
          </p:cNvPr>
          <p:cNvCxnSpPr>
            <a:cxnSpLocks/>
            <a:stCxn id="8" idx="6"/>
            <a:endCxn id="19" idx="2"/>
          </p:cNvCxnSpPr>
          <p:nvPr/>
        </p:nvCxnSpPr>
        <p:spPr>
          <a:xfrm flipV="1">
            <a:off x="4201297" y="2603585"/>
            <a:ext cx="955599" cy="11652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B2178853-014B-9248-B8B8-05811CB82227}"/>
              </a:ext>
            </a:extLst>
          </p:cNvPr>
          <p:cNvSpPr/>
          <p:nvPr/>
        </p:nvSpPr>
        <p:spPr>
          <a:xfrm>
            <a:off x="5125996" y="4465382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B1E43A-8476-834C-8F0A-5675E4714C8E}"/>
              </a:ext>
            </a:extLst>
          </p:cNvPr>
          <p:cNvSpPr/>
          <p:nvPr/>
        </p:nvSpPr>
        <p:spPr>
          <a:xfrm>
            <a:off x="5136296" y="4633826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CD2138E-BD75-8948-9A85-65D2DACA8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246969"/>
              </p:ext>
            </p:extLst>
          </p:nvPr>
        </p:nvGraphicFramePr>
        <p:xfrm>
          <a:off x="3674089" y="1739663"/>
          <a:ext cx="1285100" cy="1031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275">
                  <a:extLst>
                    <a:ext uri="{9D8B030D-6E8A-4147-A177-3AD203B41FA5}">
                      <a16:colId xmlns:a16="http://schemas.microsoft.com/office/drawing/2014/main" val="1807011225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40959161"/>
                    </a:ext>
                  </a:extLst>
                </a:gridCol>
                <a:gridCol w="434270">
                  <a:extLst>
                    <a:ext uri="{9D8B030D-6E8A-4147-A177-3AD203B41FA5}">
                      <a16:colId xmlns:a16="http://schemas.microsoft.com/office/drawing/2014/main" val="25633465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1371816"/>
                    </a:ext>
                  </a:extLst>
                </a:gridCol>
              </a:tblGrid>
              <a:tr h="10317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299046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4E57DE47-1225-A349-8743-14BA995EB0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250059"/>
              </p:ext>
            </p:extLst>
          </p:nvPr>
        </p:nvGraphicFramePr>
        <p:xfrm>
          <a:off x="3665846" y="2031785"/>
          <a:ext cx="1285100" cy="1031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275">
                  <a:extLst>
                    <a:ext uri="{9D8B030D-6E8A-4147-A177-3AD203B41FA5}">
                      <a16:colId xmlns:a16="http://schemas.microsoft.com/office/drawing/2014/main" val="1807011225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40959161"/>
                    </a:ext>
                  </a:extLst>
                </a:gridCol>
                <a:gridCol w="434270">
                  <a:extLst>
                    <a:ext uri="{9D8B030D-6E8A-4147-A177-3AD203B41FA5}">
                      <a16:colId xmlns:a16="http://schemas.microsoft.com/office/drawing/2014/main" val="25633465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1371816"/>
                    </a:ext>
                  </a:extLst>
                </a:gridCol>
              </a:tblGrid>
              <a:tr h="10317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299046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61EF81F5-1340-044F-8BDC-AD1FE14CAB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408958"/>
              </p:ext>
            </p:extLst>
          </p:nvPr>
        </p:nvGraphicFramePr>
        <p:xfrm>
          <a:off x="3704972" y="4685924"/>
          <a:ext cx="1285100" cy="1031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275">
                  <a:extLst>
                    <a:ext uri="{9D8B030D-6E8A-4147-A177-3AD203B41FA5}">
                      <a16:colId xmlns:a16="http://schemas.microsoft.com/office/drawing/2014/main" val="1807011225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40959161"/>
                    </a:ext>
                  </a:extLst>
                </a:gridCol>
                <a:gridCol w="434270">
                  <a:extLst>
                    <a:ext uri="{9D8B030D-6E8A-4147-A177-3AD203B41FA5}">
                      <a16:colId xmlns:a16="http://schemas.microsoft.com/office/drawing/2014/main" val="25633465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1371816"/>
                    </a:ext>
                  </a:extLst>
                </a:gridCol>
              </a:tblGrid>
              <a:tr h="10317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299046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8A3DADDC-E4CA-9247-8127-EB3793642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477426"/>
              </p:ext>
            </p:extLst>
          </p:nvPr>
        </p:nvGraphicFramePr>
        <p:xfrm>
          <a:off x="3704972" y="4887191"/>
          <a:ext cx="1285100" cy="1031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275">
                  <a:extLst>
                    <a:ext uri="{9D8B030D-6E8A-4147-A177-3AD203B41FA5}">
                      <a16:colId xmlns:a16="http://schemas.microsoft.com/office/drawing/2014/main" val="1807011225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40959161"/>
                    </a:ext>
                  </a:extLst>
                </a:gridCol>
                <a:gridCol w="434270">
                  <a:extLst>
                    <a:ext uri="{9D8B030D-6E8A-4147-A177-3AD203B41FA5}">
                      <a16:colId xmlns:a16="http://schemas.microsoft.com/office/drawing/2014/main" val="25633465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1371816"/>
                    </a:ext>
                  </a:extLst>
                </a:gridCol>
              </a:tblGrid>
              <a:tr h="10317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299046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67E51EBD-8DE9-BD42-B131-D4359EDF4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245220"/>
              </p:ext>
            </p:extLst>
          </p:nvPr>
        </p:nvGraphicFramePr>
        <p:xfrm>
          <a:off x="3704972" y="5146631"/>
          <a:ext cx="1285100" cy="1031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275">
                  <a:extLst>
                    <a:ext uri="{9D8B030D-6E8A-4147-A177-3AD203B41FA5}">
                      <a16:colId xmlns:a16="http://schemas.microsoft.com/office/drawing/2014/main" val="1807011225"/>
                    </a:ext>
                  </a:extLst>
                </a:gridCol>
                <a:gridCol w="321275">
                  <a:extLst>
                    <a:ext uri="{9D8B030D-6E8A-4147-A177-3AD203B41FA5}">
                      <a16:colId xmlns:a16="http://schemas.microsoft.com/office/drawing/2014/main" val="40959161"/>
                    </a:ext>
                  </a:extLst>
                </a:gridCol>
                <a:gridCol w="434270">
                  <a:extLst>
                    <a:ext uri="{9D8B030D-6E8A-4147-A177-3AD203B41FA5}">
                      <a16:colId xmlns:a16="http://schemas.microsoft.com/office/drawing/2014/main" val="25633465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1371816"/>
                    </a:ext>
                  </a:extLst>
                </a:gridCol>
              </a:tblGrid>
              <a:tr h="10317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299046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ECE0CCBD-EFE3-7542-A8A2-66AC2E79C820}"/>
              </a:ext>
            </a:extLst>
          </p:cNvPr>
          <p:cNvSpPr txBox="1"/>
          <p:nvPr/>
        </p:nvSpPr>
        <p:spPr>
          <a:xfrm>
            <a:off x="8559256" y="3584145"/>
            <a:ext cx="260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ndara" panose="020E0502030303020204" pitchFamily="34" charset="0"/>
              </a:rPr>
              <a:t>Task Parallelism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3007BF6-CC3C-9840-ACCF-B253A924FF0D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4201297" y="3768811"/>
            <a:ext cx="924699" cy="11112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F075566-24EC-9A40-B20D-1C25F0592B54}"/>
              </a:ext>
            </a:extLst>
          </p:cNvPr>
          <p:cNvCxnSpPr>
            <a:cxnSpLocks/>
            <a:stCxn id="8" idx="6"/>
            <a:endCxn id="29" idx="2"/>
          </p:cNvCxnSpPr>
          <p:nvPr/>
        </p:nvCxnSpPr>
        <p:spPr>
          <a:xfrm>
            <a:off x="4201297" y="3768811"/>
            <a:ext cx="934999" cy="1322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496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FE03-06E4-724F-954B-614F6F12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Dataflow</a:t>
            </a:r>
          </a:p>
        </p:txBody>
      </p:sp>
      <p:pic>
        <p:nvPicPr>
          <p:cNvPr id="7" name="Content Placeholder 6" descr="A close up of a clock&#10;&#10;Description automatically generated">
            <a:extLst>
              <a:ext uri="{FF2B5EF4-FFF2-40B4-BE49-F238E27FC236}">
                <a16:creationId xmlns:a16="http://schemas.microsoft.com/office/drawing/2014/main" id="{425ECBDD-E1B1-7247-9D73-E7D316D0A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2364" y="1690688"/>
            <a:ext cx="6118791" cy="391602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35CB23-574A-054C-8FBC-D1581B09C5C1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 Differential Dataflow, CIDR 2013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C4ED2A1-CF9C-284D-A977-8E1C02C4A6E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Iterative,  interactive applications</a:t>
            </a:r>
          </a:p>
          <a:p>
            <a:pPr marL="457200" lvl="1" indent="0">
              <a:buNone/>
            </a:pPr>
            <a:r>
              <a:rPr lang="en-US" dirty="0"/>
              <a:t> e.g. graph processing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46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FE03-06E4-724F-954B-614F6F12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Dataflow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5CB23-574A-054C-8FBC-D1581B09C5C1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 Differential Dataflow, CIDR 2013</a:t>
            </a:r>
          </a:p>
        </p:txBody>
      </p:sp>
      <p:pic>
        <p:nvPicPr>
          <p:cNvPr id="8" name="Content Placeholder 7" descr="A picture containing clock&#10;&#10;Description automatically generated">
            <a:extLst>
              <a:ext uri="{FF2B5EF4-FFF2-40B4-BE49-F238E27FC236}">
                <a16:creationId xmlns:a16="http://schemas.microsoft.com/office/drawing/2014/main" id="{7D373BC1-B805-DE41-B8C6-47172C461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3086" y="1446322"/>
            <a:ext cx="6505832" cy="4542865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1923FE2-B644-EB43-98D9-6902F4F02B7B}"/>
              </a:ext>
            </a:extLst>
          </p:cNvPr>
          <p:cNvGrpSpPr/>
          <p:nvPr/>
        </p:nvGrpSpPr>
        <p:grpSpPr>
          <a:xfrm>
            <a:off x="597794" y="1906425"/>
            <a:ext cx="5010966" cy="1108623"/>
            <a:chOff x="597794" y="1906425"/>
            <a:chExt cx="5010966" cy="110862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17454F-A2CF-4149-AD10-2C4D594ADBB1}"/>
                </a:ext>
              </a:extLst>
            </p:cNvPr>
            <p:cNvSpPr txBox="1"/>
            <p:nvPr/>
          </p:nvSpPr>
          <p:spPr>
            <a:xfrm>
              <a:off x="838199" y="1906425"/>
              <a:ext cx="3783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ndara" panose="020E0502030303020204" pitchFamily="34" charset="0"/>
                </a:rPr>
                <a:t>Incremental Computation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9B0485B-08D6-BA48-A12F-0D6DCB419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794" y="2435267"/>
              <a:ext cx="5010966" cy="579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364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FE03-06E4-724F-954B-614F6F12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Dataflow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5CB23-574A-054C-8FBC-D1581B09C5C1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 Differential Dataflow, CIDR 2013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B13982-5584-684F-B772-58AAAB2EFE3C}"/>
              </a:ext>
            </a:extLst>
          </p:cNvPr>
          <p:cNvSpPr txBox="1"/>
          <p:nvPr/>
        </p:nvSpPr>
        <p:spPr>
          <a:xfrm>
            <a:off x="1060337" y="1506022"/>
            <a:ext cx="307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Partial Orders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5A0324-BB48-1A4F-8855-F69E37438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939" y="1690688"/>
            <a:ext cx="7277100" cy="3822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ABBC77-52F1-674C-A159-331015F71EFF}"/>
              </a:ext>
            </a:extLst>
          </p:cNvPr>
          <p:cNvSpPr txBox="1"/>
          <p:nvPr/>
        </p:nvSpPr>
        <p:spPr>
          <a:xfrm>
            <a:off x="1060337" y="2254676"/>
            <a:ext cx="3783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Tradeoffs:</a:t>
            </a:r>
          </a:p>
          <a:p>
            <a:r>
              <a:rPr lang="en-US" sz="2400" dirty="0">
                <a:latin typeface="Candara" panose="020E0502030303020204" pitchFamily="34" charset="0"/>
              </a:rPr>
              <a:t>- Memory for performance</a:t>
            </a:r>
          </a:p>
          <a:p>
            <a:r>
              <a:rPr lang="en-US" sz="2400" dirty="0">
                <a:latin typeface="Candara" panose="020E0502030303020204" pitchFamily="34" charset="0"/>
              </a:rPr>
              <a:t>- Operators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FA2758-8DC1-584B-A0D7-EC2D4BAC012E}"/>
              </a:ext>
            </a:extLst>
          </p:cNvPr>
          <p:cNvGrpSpPr/>
          <p:nvPr/>
        </p:nvGrpSpPr>
        <p:grpSpPr>
          <a:xfrm>
            <a:off x="8426532" y="365125"/>
            <a:ext cx="3603172" cy="963333"/>
            <a:chOff x="386937" y="1645443"/>
            <a:chExt cx="3763368" cy="855706"/>
          </a:xfrm>
        </p:grpSpPr>
        <p:sp>
          <p:nvSpPr>
            <p:cNvPr id="14" name="5-Point Star 13">
              <a:extLst>
                <a:ext uri="{FF2B5EF4-FFF2-40B4-BE49-F238E27FC236}">
                  <a16:creationId xmlns:a16="http://schemas.microsoft.com/office/drawing/2014/main" id="{340F34C4-E2CA-8E4D-A295-8B2196BE594A}"/>
                </a:ext>
              </a:extLst>
            </p:cNvPr>
            <p:cNvSpPr/>
            <p:nvPr/>
          </p:nvSpPr>
          <p:spPr>
            <a:xfrm>
              <a:off x="386937" y="1645443"/>
              <a:ext cx="902525" cy="855706"/>
            </a:xfrm>
            <a:prstGeom prst="star5">
              <a:avLst/>
            </a:prstGeom>
            <a:solidFill>
              <a:srgbClr val="F6EC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286F6B-9AF2-C947-9120-AD0E77E71500}"/>
                </a:ext>
              </a:extLst>
            </p:cNvPr>
            <p:cNvSpPr txBox="1"/>
            <p:nvPr/>
          </p:nvSpPr>
          <p:spPr>
            <a:xfrm>
              <a:off x="453362" y="2000542"/>
              <a:ext cx="36969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ndara" panose="020E0502030303020204" pitchFamily="34" charset="0"/>
                </a:rPr>
                <a:t>8. Instantaneous Response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3F68349-FE45-924D-9AE3-92CFC67AA84B}"/>
              </a:ext>
            </a:extLst>
          </p:cNvPr>
          <p:cNvSpPr txBox="1"/>
          <p:nvPr/>
        </p:nvSpPr>
        <p:spPr>
          <a:xfrm>
            <a:off x="1060337" y="3741994"/>
            <a:ext cx="3783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Related Work</a:t>
            </a:r>
          </a:p>
          <a:p>
            <a:r>
              <a:rPr lang="en-US" sz="2400" dirty="0">
                <a:latin typeface="Candara" panose="020E0502030303020204" pitchFamily="34" charset="0"/>
              </a:rPr>
              <a:t>- Noria</a:t>
            </a:r>
          </a:p>
          <a:p>
            <a:r>
              <a:rPr lang="en-US" sz="2400" dirty="0">
                <a:latin typeface="Candara" panose="020E0502030303020204" pitchFamily="34" charset="0"/>
              </a:rPr>
              <a:t>- </a:t>
            </a:r>
            <a:r>
              <a:rPr lang="en-US" sz="2400" dirty="0" err="1">
                <a:latin typeface="Candara" panose="020E0502030303020204" pitchFamily="34" charset="0"/>
              </a:rPr>
              <a:t>Tegra</a:t>
            </a:r>
            <a:endParaRPr lang="en-US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0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D698-89BD-4541-BF83-2F171E31B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Dataflow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255701-C061-BB4F-8F57-6991B00DEEE8}"/>
              </a:ext>
            </a:extLst>
          </p:cNvPr>
          <p:cNvGrpSpPr/>
          <p:nvPr/>
        </p:nvGrpSpPr>
        <p:grpSpPr>
          <a:xfrm>
            <a:off x="386937" y="1645443"/>
            <a:ext cx="4208813" cy="1060908"/>
            <a:chOff x="386937" y="1645443"/>
            <a:chExt cx="4208813" cy="1060908"/>
          </a:xfrm>
        </p:grpSpPr>
        <p:sp>
          <p:nvSpPr>
            <p:cNvPr id="6" name="5-Point Star 5">
              <a:extLst>
                <a:ext uri="{FF2B5EF4-FFF2-40B4-BE49-F238E27FC236}">
                  <a16:creationId xmlns:a16="http://schemas.microsoft.com/office/drawing/2014/main" id="{0CC47C27-E51D-A74C-9880-9DF09178A0B5}"/>
                </a:ext>
              </a:extLst>
            </p:cNvPr>
            <p:cNvSpPr/>
            <p:nvPr/>
          </p:nvSpPr>
          <p:spPr>
            <a:xfrm>
              <a:off x="386937" y="1645443"/>
              <a:ext cx="902525" cy="855706"/>
            </a:xfrm>
            <a:prstGeom prst="star5">
              <a:avLst/>
            </a:prstGeom>
            <a:solidFill>
              <a:srgbClr val="F6EC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DE0FD-7256-E74B-879D-07BE30AED4AB}"/>
                </a:ext>
              </a:extLst>
            </p:cNvPr>
            <p:cNvSpPr txBox="1"/>
            <p:nvPr/>
          </p:nvSpPr>
          <p:spPr>
            <a:xfrm>
              <a:off x="708801" y="1690688"/>
              <a:ext cx="38869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ndara" panose="020E0502030303020204" pitchFamily="34" charset="0"/>
                </a:rPr>
                <a:t>3. Handle Stream Imperfections</a:t>
              </a:r>
            </a:p>
            <a:p>
              <a:pPr algn="ctr"/>
              <a:r>
                <a:rPr lang="en-US" sz="2000" b="1" dirty="0">
                  <a:latin typeface="Candara" panose="020E0502030303020204" pitchFamily="34" charset="0"/>
                </a:rPr>
                <a:t>4. Predictable Outcomes</a:t>
              </a:r>
            </a:p>
            <a:p>
              <a:pPr algn="ctr"/>
              <a:r>
                <a:rPr lang="en-US" sz="2000" b="1" dirty="0">
                  <a:latin typeface="Candara" panose="020E0502030303020204" pitchFamily="34" charset="0"/>
                </a:rPr>
                <a:t>6. Stored &amp; Streamed Data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6DE5E43-80FE-EE4D-A92B-12286C80B967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The Dataflow Model, VLDB 2015</a:t>
            </a:r>
          </a:p>
        </p:txBody>
      </p:sp>
    </p:spTree>
    <p:extLst>
      <p:ext uri="{BB962C8B-B14F-4D97-AF65-F5344CB8AC3E}">
        <p14:creationId xmlns:p14="http://schemas.microsoft.com/office/powerpoint/2010/main" val="565330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CD9A-748F-BB4F-A167-4030E8141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A5A787-1148-C942-A639-9197C713DAC3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The Dataflow Model, VLDB 2015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90EB13-10B9-1248-A31E-383DEAA4920B}"/>
              </a:ext>
            </a:extLst>
          </p:cNvPr>
          <p:cNvSpPr txBox="1"/>
          <p:nvPr/>
        </p:nvSpPr>
        <p:spPr>
          <a:xfrm>
            <a:off x="874986" y="1477436"/>
            <a:ext cx="7293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ndara" panose="020E0502030303020204" pitchFamily="34" charset="0"/>
              </a:rPr>
              <a:t>Pcollections</a:t>
            </a:r>
            <a:r>
              <a:rPr lang="en-US" sz="2400" dirty="0">
                <a:latin typeface="Candara" panose="020E0502030303020204" pitchFamily="34" charset="0"/>
              </a:rPr>
              <a:t> can be used for batch and streaming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CE87F7-78B5-6545-ACC8-49103D65B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858" y="2581706"/>
            <a:ext cx="8498172" cy="29269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E83320-52B2-2F4E-A87C-F29957A92471}"/>
              </a:ext>
            </a:extLst>
          </p:cNvPr>
          <p:cNvSpPr/>
          <p:nvPr/>
        </p:nvSpPr>
        <p:spPr>
          <a:xfrm>
            <a:off x="3611880" y="2581706"/>
            <a:ext cx="5379720" cy="466294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46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CD9A-748F-BB4F-A167-4030E8141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BD91BB57-F5E7-7E49-B3D2-F4F74E259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2306"/>
            <a:ext cx="5794416" cy="6453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5A787-1148-C942-A639-9197C713DAC3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The Dataflow Model, VLDB 2015</a:t>
            </a:r>
          </a:p>
        </p:txBody>
      </p:sp>
    </p:spTree>
    <p:extLst>
      <p:ext uri="{BB962C8B-B14F-4D97-AF65-F5344CB8AC3E}">
        <p14:creationId xmlns:p14="http://schemas.microsoft.com/office/powerpoint/2010/main" val="1010567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0B4F0-FBA4-804A-B67E-0A7D8D23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Stream Processing Apps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6EC48-14F4-6748-B159-6155D8EEC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“There is a large class of </a:t>
            </a:r>
            <a:r>
              <a:rPr lang="en-US" b="1" dirty="0"/>
              <a:t>emerging applications </a:t>
            </a:r>
            <a:r>
              <a:rPr lang="en-US" dirty="0"/>
              <a:t>in which data, generated in some </a:t>
            </a:r>
            <a:r>
              <a:rPr lang="en-US" b="1" dirty="0"/>
              <a:t>external environment</a:t>
            </a:r>
            <a:r>
              <a:rPr lang="en-US" dirty="0"/>
              <a:t>, is pushed </a:t>
            </a:r>
            <a:r>
              <a:rPr lang="en-US" b="1" dirty="0"/>
              <a:t>asynchronously</a:t>
            </a:r>
            <a:r>
              <a:rPr lang="en-US" dirty="0"/>
              <a:t> to servers that process this information. </a:t>
            </a:r>
          </a:p>
          <a:p>
            <a:pPr marL="0" indent="0">
              <a:buNone/>
            </a:pPr>
            <a:r>
              <a:rPr lang="en-US" dirty="0"/>
              <a:t>Some example applications include sensor networks, location-tracking services, fabrication line management, and network management. </a:t>
            </a:r>
          </a:p>
          <a:p>
            <a:pPr marL="0" indent="0">
              <a:buNone/>
            </a:pPr>
            <a:r>
              <a:rPr lang="en-US" dirty="0"/>
              <a:t>These applications are characterized by the need to process high-volume data streams in a </a:t>
            </a:r>
            <a:r>
              <a:rPr lang="en-US" b="1" dirty="0"/>
              <a:t>timely </a:t>
            </a:r>
            <a:r>
              <a:rPr lang="en-US" dirty="0"/>
              <a:t>and</a:t>
            </a:r>
            <a:r>
              <a:rPr lang="en-US" b="1" dirty="0"/>
              <a:t> responsive </a:t>
            </a:r>
            <a:r>
              <a:rPr lang="en-US" dirty="0"/>
              <a:t>fashion. Hereafter, we refer to such applications as stream-based applications.”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1A74C4-8F1F-C84D-AF4E-58051F966E94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Scalable Distributed Stream Processing , CIDR 2003</a:t>
            </a:r>
          </a:p>
        </p:txBody>
      </p:sp>
    </p:spTree>
    <p:extLst>
      <p:ext uri="{BB962C8B-B14F-4D97-AF65-F5344CB8AC3E}">
        <p14:creationId xmlns:p14="http://schemas.microsoft.com/office/powerpoint/2010/main" val="124454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CD9A-748F-BB4F-A167-4030E8141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A5A787-1148-C942-A639-9197C713DAC3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The Dataflow Model, VLDB 2015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8344C1EB-B535-A344-9F75-59D4FED6D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737" y="1188720"/>
            <a:ext cx="7861864" cy="477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68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CD9A-748F-BB4F-A167-4030E8141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A5A787-1148-C942-A639-9197C713DAC3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The Dataflow Model, VLDB 2015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9D4EEC-DDF9-3249-95EC-8DD98F1D1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480" y="939697"/>
            <a:ext cx="6979920" cy="518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15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CD9A-748F-BB4F-A167-4030E8141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A5A787-1148-C942-A639-9197C713DAC3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The Dataflow Model, VLDB 2015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F83880-7279-6649-92A8-A03DD1D32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400" y="842210"/>
            <a:ext cx="6990080" cy="51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57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CD9A-748F-BB4F-A167-4030E8141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A5A787-1148-C942-A639-9197C713DAC3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The Dataflow Model, VLDB 2015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1E18BA-FDD4-5E43-9F20-822C3814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0" y="1071880"/>
            <a:ext cx="7071360" cy="47142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016288-42D9-D944-BBB9-77E54A440CB6}"/>
              </a:ext>
            </a:extLst>
          </p:cNvPr>
          <p:cNvSpPr txBox="1"/>
          <p:nvPr/>
        </p:nvSpPr>
        <p:spPr>
          <a:xfrm>
            <a:off x="874986" y="1477436"/>
            <a:ext cx="3783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Triggers as earlier</a:t>
            </a:r>
          </a:p>
        </p:txBody>
      </p:sp>
    </p:spTree>
    <p:extLst>
      <p:ext uri="{BB962C8B-B14F-4D97-AF65-F5344CB8AC3E}">
        <p14:creationId xmlns:p14="http://schemas.microsoft.com/office/powerpoint/2010/main" val="1818495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CD9A-748F-BB4F-A167-4030E8141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A5A787-1148-C942-A639-9197C713DAC3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The Dataflow Model, VLDB 2015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90EB13-10B9-1248-A31E-383DEAA4920B}"/>
              </a:ext>
            </a:extLst>
          </p:cNvPr>
          <p:cNvSpPr txBox="1"/>
          <p:nvPr/>
        </p:nvSpPr>
        <p:spPr>
          <a:xfrm>
            <a:off x="874986" y="1477436"/>
            <a:ext cx="3783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Improve result latency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22AE056-1FB2-B343-AFFB-9E2371189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38"/>
          <a:stretch/>
        </p:blipFill>
        <p:spPr>
          <a:xfrm>
            <a:off x="4826247" y="1115650"/>
            <a:ext cx="7167634" cy="494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19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-Point Star 4">
            <a:extLst>
              <a:ext uri="{FF2B5EF4-FFF2-40B4-BE49-F238E27FC236}">
                <a16:creationId xmlns:a16="http://schemas.microsoft.com/office/drawing/2014/main" id="{AB753D46-52A9-FF4A-B24F-2327F7BD7977}"/>
              </a:ext>
            </a:extLst>
          </p:cNvPr>
          <p:cNvSpPr/>
          <p:nvPr/>
        </p:nvSpPr>
        <p:spPr>
          <a:xfrm>
            <a:off x="8494617" y="265271"/>
            <a:ext cx="902525" cy="855706"/>
          </a:xfrm>
          <a:prstGeom prst="star5">
            <a:avLst/>
          </a:prstGeom>
          <a:solidFill>
            <a:srgbClr val="F6EC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BE5AF-2165-5641-BF35-C56642F0A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Kafka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A3E9DE-DFAB-DF44-B9BB-76FA658F4B58}"/>
              </a:ext>
            </a:extLst>
          </p:cNvPr>
          <p:cNvSpPr txBox="1"/>
          <p:nvPr/>
        </p:nvSpPr>
        <p:spPr>
          <a:xfrm>
            <a:off x="8145921" y="581183"/>
            <a:ext cx="3886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ndara" panose="020E0502030303020204" pitchFamily="34" charset="0"/>
              </a:rPr>
              <a:t>5. High Availability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D9EE41-0026-F740-937A-7FEE0F484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094" y="1536743"/>
            <a:ext cx="5303661" cy="4459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8F02A8-649B-4141-9D01-C38F83A2B2A4}"/>
              </a:ext>
            </a:extLst>
          </p:cNvPr>
          <p:cNvSpPr txBox="1"/>
          <p:nvPr/>
        </p:nvSpPr>
        <p:spPr>
          <a:xfrm>
            <a:off x="457200" y="1790542"/>
            <a:ext cx="586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ndara" panose="020E0502030303020204" pitchFamily="34" charset="0"/>
              </a:rPr>
              <a:t>Topic Based Publish Subscribe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1F6113-DA33-234E-8169-B287CD488870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https://</a:t>
            </a:r>
            <a:r>
              <a:rPr lang="en-US" dirty="0" err="1">
                <a:latin typeface="Candara" panose="020E0502030303020204" pitchFamily="34" charset="0"/>
              </a:rPr>
              <a:t>kafka.apache.org</a:t>
            </a:r>
            <a:r>
              <a:rPr lang="en-US" dirty="0">
                <a:latin typeface="Candara" panose="020E0502030303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4914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E5AF-2165-5641-BF35-C56642F0A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Kafka Cluster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2A117-CCF7-7E4D-BBC4-92C4F96360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4" r="3288"/>
          <a:stretch/>
        </p:blipFill>
        <p:spPr>
          <a:xfrm>
            <a:off x="4042104" y="0"/>
            <a:ext cx="8149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57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0F63-D74C-BD47-AEE1-2A0EBC402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Kafka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0B7B15-A428-C14F-96A6-6FA7008E5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840" y="1393959"/>
            <a:ext cx="6365240" cy="407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BFA14-67CE-5F47-8822-9D16F1F6D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Kafka Streams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67AF7F-7D2D-FC45-9B87-BCBB47B12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03216"/>
            <a:ext cx="10820400" cy="498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33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E5AF-2165-5641-BF35-C56642F0A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2A117-CCF7-7E4D-BBC4-92C4F96360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4" r="3288"/>
          <a:stretch/>
        </p:blipFill>
        <p:spPr>
          <a:xfrm>
            <a:off x="4042104" y="0"/>
            <a:ext cx="8149896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F6DDD0E-DB98-3E49-9130-53679F24509F}"/>
              </a:ext>
            </a:extLst>
          </p:cNvPr>
          <p:cNvSpPr/>
          <p:nvPr/>
        </p:nvSpPr>
        <p:spPr>
          <a:xfrm>
            <a:off x="7453223" y="1690688"/>
            <a:ext cx="1311215" cy="15873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DA8F1-B4C8-FB40-9418-9192B3F803F9}"/>
              </a:ext>
            </a:extLst>
          </p:cNvPr>
          <p:cNvSpPr txBox="1"/>
          <p:nvPr/>
        </p:nvSpPr>
        <p:spPr>
          <a:xfrm>
            <a:off x="457199" y="1790542"/>
            <a:ext cx="3584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Apache Pulsar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Candara" panose="020E0502030303020204" pitchFamily="34" charset="0"/>
              </a:rPr>
              <a:t>Stateless Brokers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Candara" panose="020E0502030303020204" pitchFamily="34" charset="0"/>
              </a:rPr>
              <a:t>Apache Bookkeeper for State</a:t>
            </a:r>
          </a:p>
        </p:txBody>
      </p:sp>
    </p:spTree>
    <p:extLst>
      <p:ext uri="{BB962C8B-B14F-4D97-AF65-F5344CB8AC3E}">
        <p14:creationId xmlns:p14="http://schemas.microsoft.com/office/powerpoint/2010/main" val="251895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8A96-5EEC-E044-A160-0BF76C21D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of Stream Processing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03EFA5-248F-9142-A0EB-003AC43757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373583"/>
              </p:ext>
            </p:extLst>
          </p:nvPr>
        </p:nvGraphicFramePr>
        <p:xfrm>
          <a:off x="981673" y="1690688"/>
          <a:ext cx="3194907" cy="36017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194907">
                  <a:extLst>
                    <a:ext uri="{9D8B030D-6E8A-4147-A177-3AD203B41FA5}">
                      <a16:colId xmlns:a16="http://schemas.microsoft.com/office/drawing/2014/main" val="2713629534"/>
                    </a:ext>
                  </a:extLst>
                </a:gridCol>
              </a:tblGrid>
              <a:tr h="521171"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Requirements</a:t>
                      </a:r>
                    </a:p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429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Keep the Data Moving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053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SQL on Streams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547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Handle Stream Imperfections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552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Predictable Outcome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742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High Availability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956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Stored &amp; Streamed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83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Distribution &amp; Scalability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57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Instantaneous 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36087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B1E12FB-2693-2649-B059-1C71CDBDDA8B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The 8 Requirements of Real-Time Stream Processing, SIGMOD 2005</a:t>
            </a:r>
          </a:p>
        </p:txBody>
      </p:sp>
    </p:spTree>
    <p:extLst>
      <p:ext uri="{BB962C8B-B14F-4D97-AF65-F5344CB8AC3E}">
        <p14:creationId xmlns:p14="http://schemas.microsoft.com/office/powerpoint/2010/main" val="3420801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Point Star 6">
            <a:extLst>
              <a:ext uri="{FF2B5EF4-FFF2-40B4-BE49-F238E27FC236}">
                <a16:creationId xmlns:a16="http://schemas.microsoft.com/office/drawing/2014/main" id="{B5697B01-E50F-3343-9BCF-9D80DA83F8D5}"/>
              </a:ext>
            </a:extLst>
          </p:cNvPr>
          <p:cNvSpPr/>
          <p:nvPr/>
        </p:nvSpPr>
        <p:spPr>
          <a:xfrm>
            <a:off x="386937" y="432436"/>
            <a:ext cx="902525" cy="855706"/>
          </a:xfrm>
          <a:prstGeom prst="star5">
            <a:avLst/>
          </a:prstGeom>
          <a:solidFill>
            <a:srgbClr val="F6EC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06117-EED1-F242-91DF-78FE2441A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on Streams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AE8B8-3531-D34E-ACB0-1A4DD804A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48" y="1718120"/>
            <a:ext cx="10515600" cy="4351338"/>
          </a:xfrm>
        </p:spPr>
        <p:txBody>
          <a:bodyPr/>
          <a:lstStyle/>
          <a:p>
            <a:r>
              <a:rPr lang="en-US" dirty="0"/>
              <a:t>Challenges:</a:t>
            </a:r>
          </a:p>
          <a:p>
            <a:pPr lvl="1"/>
            <a:r>
              <a:rPr lang="en-US" dirty="0"/>
              <a:t>Pervasive use of time-varying relations</a:t>
            </a:r>
          </a:p>
          <a:p>
            <a:pPr lvl="1"/>
            <a:r>
              <a:rPr lang="en-US" dirty="0"/>
              <a:t>Robust event-time semantics support</a:t>
            </a:r>
          </a:p>
          <a:p>
            <a:pPr lvl="1"/>
            <a:r>
              <a:rPr lang="en-US" dirty="0"/>
              <a:t>Materialization control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926FE1-B552-4D40-A630-EC66ED17B3FB}"/>
              </a:ext>
            </a:extLst>
          </p:cNvPr>
          <p:cNvSpPr txBox="1"/>
          <p:nvPr/>
        </p:nvSpPr>
        <p:spPr>
          <a:xfrm>
            <a:off x="554946" y="5715298"/>
            <a:ext cx="10478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One SQL to rule them all, </a:t>
            </a:r>
            <a:r>
              <a:rPr lang="en-US" dirty="0" err="1">
                <a:latin typeface="Candara" panose="020E0502030303020204" pitchFamily="34" charset="0"/>
              </a:rPr>
              <a:t>arXiv</a:t>
            </a:r>
            <a:r>
              <a:rPr lang="en-US" dirty="0">
                <a:latin typeface="Candara" panose="020E0502030303020204" pitchFamily="34" charset="0"/>
              </a:rPr>
              <a:t> 2019</a:t>
            </a:r>
          </a:p>
          <a:p>
            <a:r>
              <a:rPr lang="en-US" dirty="0">
                <a:latin typeface="Candara" panose="020E0502030303020204" pitchFamily="34" charset="0"/>
              </a:rPr>
              <a:t>Continuous Query Language, VLDB 2015</a:t>
            </a:r>
          </a:p>
          <a:p>
            <a:r>
              <a:rPr lang="en-US" dirty="0">
                <a:latin typeface="Candara" panose="020E0502030303020204" pitchFamily="34" charset="0"/>
              </a:rPr>
              <a:t>Apache Calcite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E9EFDA-FE2A-F14F-89F2-DB3BD63F4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72146"/>
            <a:ext cx="5734748" cy="359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20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8A96-5EEC-E044-A160-0BF76C21D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of Stream Processing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03EFA5-248F-9142-A0EB-003AC437577E}"/>
              </a:ext>
            </a:extLst>
          </p:cNvPr>
          <p:cNvGraphicFramePr>
            <a:graphicFrameLocks noGrp="1"/>
          </p:cNvGraphicFramePr>
          <p:nvPr/>
        </p:nvGraphicFramePr>
        <p:xfrm>
          <a:off x="981673" y="1690688"/>
          <a:ext cx="3194907" cy="36017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194907">
                  <a:extLst>
                    <a:ext uri="{9D8B030D-6E8A-4147-A177-3AD203B41FA5}">
                      <a16:colId xmlns:a16="http://schemas.microsoft.com/office/drawing/2014/main" val="2713629534"/>
                    </a:ext>
                  </a:extLst>
                </a:gridCol>
              </a:tblGrid>
              <a:tr h="521171"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Requirements</a:t>
                      </a:r>
                    </a:p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429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Keep the Data Moving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053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SQL on Streams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547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Handle Stream Imperfections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552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Predictable Outcome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742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High Availability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956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Stored &amp; Streamed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83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Distribution &amp; Scalability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57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Instantaneous 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36087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B1E12FB-2693-2649-B059-1C71CDBDDA8B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The 8 Requirements of Real-Time Stream Processing, SIGMOD 2005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228A21-F691-E549-8824-BA4FAE44A923}"/>
              </a:ext>
            </a:extLst>
          </p:cNvPr>
          <p:cNvCxnSpPr>
            <a:cxnSpLocks/>
          </p:cNvCxnSpPr>
          <p:nvPr/>
        </p:nvCxnSpPr>
        <p:spPr>
          <a:xfrm>
            <a:off x="4434840" y="2941320"/>
            <a:ext cx="1965960" cy="134567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29EF0F-86B9-B346-B49A-7E67473BAD18}"/>
              </a:ext>
            </a:extLst>
          </p:cNvPr>
          <p:cNvCxnSpPr>
            <a:cxnSpLocks/>
          </p:cNvCxnSpPr>
          <p:nvPr/>
        </p:nvCxnSpPr>
        <p:spPr>
          <a:xfrm flipV="1">
            <a:off x="4320053" y="4286992"/>
            <a:ext cx="2080747" cy="46166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DBC1525-DBFD-B848-B096-33F38E711FBF}"/>
              </a:ext>
            </a:extLst>
          </p:cNvPr>
          <p:cNvSpPr txBox="1"/>
          <p:nvPr/>
        </p:nvSpPr>
        <p:spPr>
          <a:xfrm>
            <a:off x="6400800" y="4046953"/>
            <a:ext cx="275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Active Areas</a:t>
            </a:r>
          </a:p>
        </p:txBody>
      </p:sp>
    </p:spTree>
    <p:extLst>
      <p:ext uri="{BB962C8B-B14F-4D97-AF65-F5344CB8AC3E}">
        <p14:creationId xmlns:p14="http://schemas.microsoft.com/office/powerpoint/2010/main" val="4150386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8A96-5EEC-E044-A160-0BF76C21D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03EFA5-248F-9142-A0EB-003AC43757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706046"/>
              </p:ext>
            </p:extLst>
          </p:nvPr>
        </p:nvGraphicFramePr>
        <p:xfrm>
          <a:off x="978408" y="1690688"/>
          <a:ext cx="10389808" cy="36017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395591">
                  <a:extLst>
                    <a:ext uri="{9D8B030D-6E8A-4147-A177-3AD203B41FA5}">
                      <a16:colId xmlns:a16="http://schemas.microsoft.com/office/drawing/2014/main" val="2713629534"/>
                    </a:ext>
                  </a:extLst>
                </a:gridCol>
                <a:gridCol w="3237763">
                  <a:extLst>
                    <a:ext uri="{9D8B030D-6E8A-4147-A177-3AD203B41FA5}">
                      <a16:colId xmlns:a16="http://schemas.microsoft.com/office/drawing/2014/main" val="1031494066"/>
                    </a:ext>
                  </a:extLst>
                </a:gridCol>
                <a:gridCol w="3756454">
                  <a:extLst>
                    <a:ext uri="{9D8B030D-6E8A-4147-A177-3AD203B41FA5}">
                      <a16:colId xmlns:a16="http://schemas.microsoft.com/office/drawing/2014/main" val="3220254211"/>
                    </a:ext>
                  </a:extLst>
                </a:gridCol>
              </a:tblGrid>
              <a:tr h="558242"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Requirements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Data Warehouse Solutions </a:t>
                      </a:r>
                    </a:p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(Databases)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Complex Event Processing Systems </a:t>
                      </a:r>
                    </a:p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(CEPs/SPEs)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429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Keep the Data Moving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053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SQL on Streams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547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Handle Stream Imperfections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Difficult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552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Predictable 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Difficult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742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High Availability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Possible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956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Stored &amp; Streamed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83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Distribution &amp; Scalability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Possible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57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Instantaneous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Possible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ndara" panose="020E0502030303020204" pitchFamily="34" charset="0"/>
                        </a:rPr>
                        <a:t>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36087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B1E12FB-2693-2649-B059-1C71CDBDDA8B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The 8 Requirements of Real-Time Stream Processing, SIGMOD 2005</a:t>
            </a:r>
          </a:p>
        </p:txBody>
      </p:sp>
    </p:spTree>
    <p:extLst>
      <p:ext uri="{BB962C8B-B14F-4D97-AF65-F5344CB8AC3E}">
        <p14:creationId xmlns:p14="http://schemas.microsoft.com/office/powerpoint/2010/main" val="1246836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7AF72-C2CB-C740-ADBE-D58A70B3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DBMS Solutions: Background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AF1E2F7-155F-9C4C-9243-CDB8D9AFA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982" y="1409617"/>
            <a:ext cx="5552691" cy="4338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049470-AA2A-8247-9DBE-C9344EF712CE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OLTP Through the Looking Glass, and What We Found There, SIGMOD 2008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0F1AF-2A35-6149-BDC8-502EDB561642}"/>
              </a:ext>
            </a:extLst>
          </p:cNvPr>
          <p:cNvSpPr txBox="1"/>
          <p:nvPr/>
        </p:nvSpPr>
        <p:spPr>
          <a:xfrm>
            <a:off x="7113320" y="5547602"/>
            <a:ext cx="3219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Running TPC-C over Shore</a:t>
            </a:r>
          </a:p>
        </p:txBody>
      </p:sp>
    </p:spTree>
    <p:extLst>
      <p:ext uri="{BB962C8B-B14F-4D97-AF65-F5344CB8AC3E}">
        <p14:creationId xmlns:p14="http://schemas.microsoft.com/office/powerpoint/2010/main" val="4093668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7AF72-C2CB-C740-ADBE-D58A70B3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DBMS Solutions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2CD48-A95B-AD4A-84C6-0B18B10CA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H-Store </a:t>
            </a:r>
            <a:r>
              <a:rPr lang="en-US" dirty="0">
                <a:sym typeface="Wingdings" pitchFamily="2" charset="2"/>
              </a:rPr>
              <a:t></a:t>
            </a:r>
          </a:p>
          <a:p>
            <a:r>
              <a:rPr lang="en-US" dirty="0">
                <a:sym typeface="Wingdings" pitchFamily="2" charset="2"/>
              </a:rPr>
              <a:t>In-memory relational database</a:t>
            </a:r>
          </a:p>
          <a:p>
            <a:r>
              <a:rPr lang="en-US" dirty="0">
                <a:sym typeface="Wingdings" pitchFamily="2" charset="2"/>
              </a:rPr>
              <a:t>Single threaded engines running in parallel</a:t>
            </a:r>
          </a:p>
          <a:p>
            <a:r>
              <a:rPr lang="en-US" dirty="0">
                <a:sym typeface="Wingdings" pitchFamily="2" charset="2"/>
              </a:rPr>
              <a:t>Partitioned to the core (thus, concurrent)</a:t>
            </a:r>
          </a:p>
          <a:p>
            <a:r>
              <a:rPr lang="en-US" dirty="0">
                <a:sym typeface="Wingdings" pitchFamily="2" charset="2"/>
              </a:rPr>
              <a:t>No external transaction control </a:t>
            </a:r>
          </a:p>
          <a:p>
            <a:r>
              <a:rPr lang="en-US" dirty="0">
                <a:sym typeface="Wingdings" pitchFamily="2" charset="2"/>
              </a:rPr>
              <a:t>Durability through replication</a:t>
            </a:r>
          </a:p>
          <a:p>
            <a:r>
              <a:rPr lang="en-US" dirty="0">
                <a:sym typeface="Wingdings" pitchFamily="2" charset="2"/>
              </a:rPr>
              <a:t>Serializable (two phase commit)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249AE8-FB29-C947-AFCE-A8BE9621CCAB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The End of an Architectural Era (It’s Time for a Complete Rewrite), VLDB 2007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65C66-9AE8-7D43-A1BE-A09371C8B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141" y="1591834"/>
            <a:ext cx="2032000" cy="83820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2E86588E-5CEC-BA4D-A9B5-46F3A207DE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4" t="9366" r="7179" b="1034"/>
          <a:stretch/>
        </p:blipFill>
        <p:spPr>
          <a:xfrm>
            <a:off x="7957750" y="2010934"/>
            <a:ext cx="4077729" cy="3212756"/>
          </a:xfrm>
          <a:prstGeom prst="rect">
            <a:avLst/>
          </a:prstGeom>
        </p:spPr>
      </p:pic>
      <p:sp>
        <p:nvSpPr>
          <p:cNvPr id="11" name="Multiply 10">
            <a:extLst>
              <a:ext uri="{FF2B5EF4-FFF2-40B4-BE49-F238E27FC236}">
                <a16:creationId xmlns:a16="http://schemas.microsoft.com/office/drawing/2014/main" id="{70E64599-DBE6-F44B-B358-7FDB484DBD57}"/>
              </a:ext>
            </a:extLst>
          </p:cNvPr>
          <p:cNvSpPr/>
          <p:nvPr/>
        </p:nvSpPr>
        <p:spPr>
          <a:xfrm>
            <a:off x="9613556" y="4040659"/>
            <a:ext cx="729047" cy="753761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00DF74-CB26-B94E-9288-F347F3C4B9A7}"/>
              </a:ext>
            </a:extLst>
          </p:cNvPr>
          <p:cNvGrpSpPr/>
          <p:nvPr/>
        </p:nvGrpSpPr>
        <p:grpSpPr>
          <a:xfrm>
            <a:off x="9754631" y="2010934"/>
            <a:ext cx="1822617" cy="2107704"/>
            <a:chOff x="9754631" y="2010934"/>
            <a:chExt cx="1822617" cy="2107704"/>
          </a:xfrm>
        </p:grpSpPr>
        <p:sp>
          <p:nvSpPr>
            <p:cNvPr id="12" name="Multiply 11">
              <a:extLst>
                <a:ext uri="{FF2B5EF4-FFF2-40B4-BE49-F238E27FC236}">
                  <a16:creationId xmlns:a16="http://schemas.microsoft.com/office/drawing/2014/main" id="{09D05511-DC09-0146-9E46-0B23FD917ADC}"/>
                </a:ext>
              </a:extLst>
            </p:cNvPr>
            <p:cNvSpPr/>
            <p:nvPr/>
          </p:nvSpPr>
          <p:spPr>
            <a:xfrm>
              <a:off x="9754631" y="3364877"/>
              <a:ext cx="729047" cy="753761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ultiply 12">
              <a:extLst>
                <a:ext uri="{FF2B5EF4-FFF2-40B4-BE49-F238E27FC236}">
                  <a16:creationId xmlns:a16="http://schemas.microsoft.com/office/drawing/2014/main" id="{1C7B09B0-C6C7-C047-9CAE-408290B5F662}"/>
                </a:ext>
              </a:extLst>
            </p:cNvPr>
            <p:cNvSpPr/>
            <p:nvPr/>
          </p:nvSpPr>
          <p:spPr>
            <a:xfrm>
              <a:off x="10119154" y="2920528"/>
              <a:ext cx="729047" cy="753761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ultiply 13">
              <a:extLst>
                <a:ext uri="{FF2B5EF4-FFF2-40B4-BE49-F238E27FC236}">
                  <a16:creationId xmlns:a16="http://schemas.microsoft.com/office/drawing/2014/main" id="{2B8AE6A9-5D08-5E4A-88D2-B9100BC92D85}"/>
                </a:ext>
              </a:extLst>
            </p:cNvPr>
            <p:cNvSpPr/>
            <p:nvPr/>
          </p:nvSpPr>
          <p:spPr>
            <a:xfrm>
              <a:off x="10848201" y="2010934"/>
              <a:ext cx="729047" cy="753761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Multiply 14">
            <a:extLst>
              <a:ext uri="{FF2B5EF4-FFF2-40B4-BE49-F238E27FC236}">
                <a16:creationId xmlns:a16="http://schemas.microsoft.com/office/drawing/2014/main" id="{78DBC51D-36F5-844D-A19A-2E605FEC88F7}"/>
              </a:ext>
            </a:extLst>
          </p:cNvPr>
          <p:cNvSpPr/>
          <p:nvPr/>
        </p:nvSpPr>
        <p:spPr>
          <a:xfrm>
            <a:off x="10459993" y="2487570"/>
            <a:ext cx="729047" cy="753761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4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7CEFF-65EF-CE44-A9FD-36850E5D1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DBMS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42A1D-1DC9-4A4D-B6F8-FADA3CF69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H-Store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S-Store (features added to </a:t>
            </a:r>
            <a:r>
              <a:rPr lang="en-US" dirty="0" err="1"/>
              <a:t>VoltDB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11D19-1152-F84D-B33A-26BC042099BD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S-Store: Streaming Meets Transaction Processing, VLDB 2015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6565AC-8E6E-F845-92CF-64A553BDA00B}"/>
              </a:ext>
            </a:extLst>
          </p:cNvPr>
          <p:cNvSpPr/>
          <p:nvPr/>
        </p:nvSpPr>
        <p:spPr>
          <a:xfrm>
            <a:off x="3286897" y="3311611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EA064B-5F88-8640-9D61-64E7DA96BD4A}"/>
              </a:ext>
            </a:extLst>
          </p:cNvPr>
          <p:cNvSpPr/>
          <p:nvPr/>
        </p:nvSpPr>
        <p:spPr>
          <a:xfrm>
            <a:off x="7076305" y="3311611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804C686-2F16-404C-B723-FEFA8656990A}"/>
              </a:ext>
            </a:extLst>
          </p:cNvPr>
          <p:cNvSpPr/>
          <p:nvPr/>
        </p:nvSpPr>
        <p:spPr>
          <a:xfrm>
            <a:off x="5115696" y="2514600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8E6C69-FD03-614E-92D1-81D5572C3DAE}"/>
              </a:ext>
            </a:extLst>
          </p:cNvPr>
          <p:cNvSpPr/>
          <p:nvPr/>
        </p:nvSpPr>
        <p:spPr>
          <a:xfrm>
            <a:off x="5115696" y="4226011"/>
            <a:ext cx="914400" cy="914400"/>
          </a:xfrm>
          <a:prstGeom prst="ellipse">
            <a:avLst/>
          </a:prstGeom>
          <a:solidFill>
            <a:srgbClr val="A0469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C94D7B-9700-BE41-A7C3-88219EDD595A}"/>
              </a:ext>
            </a:extLst>
          </p:cNvPr>
          <p:cNvCxnSpPr>
            <a:cxnSpLocks/>
            <a:stCxn id="7" idx="6"/>
            <a:endCxn id="10" idx="2"/>
          </p:cNvCxnSpPr>
          <p:nvPr/>
        </p:nvCxnSpPr>
        <p:spPr>
          <a:xfrm flipV="1">
            <a:off x="4201297" y="2971800"/>
            <a:ext cx="914399" cy="7970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E32B7B4-7207-4D42-B517-396D7CBEF095}"/>
              </a:ext>
            </a:extLst>
          </p:cNvPr>
          <p:cNvCxnSpPr>
            <a:cxnSpLocks/>
            <a:stCxn id="7" idx="6"/>
            <a:endCxn id="11" idx="2"/>
          </p:cNvCxnSpPr>
          <p:nvPr/>
        </p:nvCxnSpPr>
        <p:spPr>
          <a:xfrm>
            <a:off x="4201297" y="3768811"/>
            <a:ext cx="914399" cy="914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76A2F7-BC11-B54B-BEC3-F4E235C27400}"/>
              </a:ext>
            </a:extLst>
          </p:cNvPr>
          <p:cNvCxnSpPr>
            <a:cxnSpLocks/>
            <a:stCxn id="10" idx="6"/>
            <a:endCxn id="9" idx="2"/>
          </p:cNvCxnSpPr>
          <p:nvPr/>
        </p:nvCxnSpPr>
        <p:spPr>
          <a:xfrm>
            <a:off x="6030096" y="2971800"/>
            <a:ext cx="1046209" cy="7970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49E886-FBAA-E440-893B-C6421229DBF2}"/>
              </a:ext>
            </a:extLst>
          </p:cNvPr>
          <p:cNvCxnSpPr>
            <a:cxnSpLocks/>
            <a:stCxn id="11" idx="6"/>
            <a:endCxn id="9" idx="2"/>
          </p:cNvCxnSpPr>
          <p:nvPr/>
        </p:nvCxnSpPr>
        <p:spPr>
          <a:xfrm flipV="1">
            <a:off x="6030096" y="3768811"/>
            <a:ext cx="1046209" cy="914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C0A6503-CEB5-B443-B8D4-CA60882C3689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2001795" y="3768811"/>
            <a:ext cx="128510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BF6A3F8-B1B7-D046-9689-D705D18A96B0}"/>
              </a:ext>
            </a:extLst>
          </p:cNvPr>
          <p:cNvSpPr txBox="1"/>
          <p:nvPr/>
        </p:nvSpPr>
        <p:spPr>
          <a:xfrm>
            <a:off x="2329106" y="3429000"/>
            <a:ext cx="75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Data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E33871-E66A-914D-A8D1-F4173934942A}"/>
              </a:ext>
            </a:extLst>
          </p:cNvPr>
          <p:cNvGrpSpPr/>
          <p:nvPr/>
        </p:nvGrpSpPr>
        <p:grpSpPr>
          <a:xfrm>
            <a:off x="6096000" y="2300521"/>
            <a:ext cx="3297192" cy="529176"/>
            <a:chOff x="6096000" y="2300521"/>
            <a:chExt cx="3297192" cy="529176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BE25814-D786-C841-9113-71BFB67A33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2514600"/>
              <a:ext cx="1894705" cy="3150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6C6AAD6-B05D-6E44-8B1A-EC92B81BBB1B}"/>
                </a:ext>
              </a:extLst>
            </p:cNvPr>
            <p:cNvSpPr txBox="1"/>
            <p:nvPr/>
          </p:nvSpPr>
          <p:spPr>
            <a:xfrm>
              <a:off x="8019679" y="2300521"/>
              <a:ext cx="1373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Transaction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6AE1090-0E0D-0A40-8E81-BC4B152778A9}"/>
              </a:ext>
            </a:extLst>
          </p:cNvPr>
          <p:cNvGrpSpPr/>
          <p:nvPr/>
        </p:nvGrpSpPr>
        <p:grpSpPr>
          <a:xfrm>
            <a:off x="9523088" y="1964724"/>
            <a:ext cx="3361183" cy="3860388"/>
            <a:chOff x="9523088" y="1964724"/>
            <a:chExt cx="3361183" cy="3860388"/>
          </a:xfrm>
        </p:grpSpPr>
        <p:sp>
          <p:nvSpPr>
            <p:cNvPr id="43" name="Right Brace 42">
              <a:extLst>
                <a:ext uri="{FF2B5EF4-FFF2-40B4-BE49-F238E27FC236}">
                  <a16:creationId xmlns:a16="http://schemas.microsoft.com/office/drawing/2014/main" id="{A5666AEB-61E0-9443-BD1E-55A9EAB1F57E}"/>
                </a:ext>
              </a:extLst>
            </p:cNvPr>
            <p:cNvSpPr/>
            <p:nvPr/>
          </p:nvSpPr>
          <p:spPr>
            <a:xfrm>
              <a:off x="9523088" y="1964724"/>
              <a:ext cx="914400" cy="3860388"/>
            </a:xfrm>
            <a:prstGeom prst="rightBrace">
              <a:avLst/>
            </a:prstGeom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951471"/>
                        <a:gd name="connsiteY0" fmla="*/ 0 h 3083011"/>
                        <a:gd name="connsiteX1" fmla="*/ 475736 w 951471"/>
                        <a:gd name="connsiteY1" fmla="*/ 79286 h 3083011"/>
                        <a:gd name="connsiteX2" fmla="*/ 475736 w 951471"/>
                        <a:gd name="connsiteY2" fmla="*/ 567922 h 3083011"/>
                        <a:gd name="connsiteX3" fmla="*/ 475736 w 951471"/>
                        <a:gd name="connsiteY3" fmla="*/ 1015071 h 3083011"/>
                        <a:gd name="connsiteX4" fmla="*/ 475736 w 951471"/>
                        <a:gd name="connsiteY4" fmla="*/ 1462219 h 3083011"/>
                        <a:gd name="connsiteX5" fmla="*/ 951472 w 951471"/>
                        <a:gd name="connsiteY5" fmla="*/ 1541505 h 3083011"/>
                        <a:gd name="connsiteX6" fmla="*/ 475736 w 951471"/>
                        <a:gd name="connsiteY6" fmla="*/ 1620791 h 3083011"/>
                        <a:gd name="connsiteX7" fmla="*/ 475736 w 951471"/>
                        <a:gd name="connsiteY7" fmla="*/ 2109428 h 3083011"/>
                        <a:gd name="connsiteX8" fmla="*/ 475736 w 951471"/>
                        <a:gd name="connsiteY8" fmla="*/ 2542747 h 3083011"/>
                        <a:gd name="connsiteX9" fmla="*/ 475736 w 951471"/>
                        <a:gd name="connsiteY9" fmla="*/ 3003725 h 3083011"/>
                        <a:gd name="connsiteX10" fmla="*/ 0 w 951471"/>
                        <a:gd name="connsiteY10" fmla="*/ 3083011 h 3083011"/>
                        <a:gd name="connsiteX11" fmla="*/ 0 w 951471"/>
                        <a:gd name="connsiteY11" fmla="*/ 2600006 h 3083011"/>
                        <a:gd name="connsiteX12" fmla="*/ 0 w 951471"/>
                        <a:gd name="connsiteY12" fmla="*/ 2086171 h 3083011"/>
                        <a:gd name="connsiteX13" fmla="*/ 0 w 951471"/>
                        <a:gd name="connsiteY13" fmla="*/ 1572336 h 3083011"/>
                        <a:gd name="connsiteX14" fmla="*/ 0 w 951471"/>
                        <a:gd name="connsiteY14" fmla="*/ 1058500 h 3083011"/>
                        <a:gd name="connsiteX15" fmla="*/ 0 w 951471"/>
                        <a:gd name="connsiteY15" fmla="*/ 513835 h 3083011"/>
                        <a:gd name="connsiteX16" fmla="*/ 0 w 951471"/>
                        <a:gd name="connsiteY16" fmla="*/ 0 h 3083011"/>
                        <a:gd name="connsiteX0" fmla="*/ 0 w 951471"/>
                        <a:gd name="connsiteY0" fmla="*/ 0 h 3083011"/>
                        <a:gd name="connsiteX1" fmla="*/ 475736 w 951471"/>
                        <a:gd name="connsiteY1" fmla="*/ 79286 h 3083011"/>
                        <a:gd name="connsiteX2" fmla="*/ 475736 w 951471"/>
                        <a:gd name="connsiteY2" fmla="*/ 512605 h 3083011"/>
                        <a:gd name="connsiteX3" fmla="*/ 475736 w 951471"/>
                        <a:gd name="connsiteY3" fmla="*/ 987412 h 3083011"/>
                        <a:gd name="connsiteX4" fmla="*/ 475736 w 951471"/>
                        <a:gd name="connsiteY4" fmla="*/ 1462219 h 3083011"/>
                        <a:gd name="connsiteX5" fmla="*/ 951472 w 951471"/>
                        <a:gd name="connsiteY5" fmla="*/ 1541505 h 3083011"/>
                        <a:gd name="connsiteX6" fmla="*/ 475736 w 951471"/>
                        <a:gd name="connsiteY6" fmla="*/ 1620791 h 3083011"/>
                        <a:gd name="connsiteX7" fmla="*/ 475736 w 951471"/>
                        <a:gd name="connsiteY7" fmla="*/ 2040281 h 3083011"/>
                        <a:gd name="connsiteX8" fmla="*/ 475736 w 951471"/>
                        <a:gd name="connsiteY8" fmla="*/ 2515088 h 3083011"/>
                        <a:gd name="connsiteX9" fmla="*/ 475736 w 951471"/>
                        <a:gd name="connsiteY9" fmla="*/ 3003725 h 3083011"/>
                        <a:gd name="connsiteX10" fmla="*/ 0 w 951471"/>
                        <a:gd name="connsiteY10" fmla="*/ 3083011 h 30830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951471" h="3083011" stroke="0" extrusionOk="0">
                          <a:moveTo>
                            <a:pt x="0" y="0"/>
                          </a:moveTo>
                          <a:cubicBezTo>
                            <a:pt x="260291" y="-1512"/>
                            <a:pt x="470739" y="37374"/>
                            <a:pt x="475736" y="79286"/>
                          </a:cubicBezTo>
                          <a:cubicBezTo>
                            <a:pt x="510265" y="225338"/>
                            <a:pt x="438230" y="352810"/>
                            <a:pt x="475736" y="567922"/>
                          </a:cubicBezTo>
                          <a:cubicBezTo>
                            <a:pt x="513242" y="783034"/>
                            <a:pt x="449584" y="792542"/>
                            <a:pt x="475736" y="1015071"/>
                          </a:cubicBezTo>
                          <a:cubicBezTo>
                            <a:pt x="501888" y="1237600"/>
                            <a:pt x="459045" y="1330971"/>
                            <a:pt x="475736" y="1462219"/>
                          </a:cubicBezTo>
                          <a:cubicBezTo>
                            <a:pt x="465902" y="1474331"/>
                            <a:pt x="696289" y="1513534"/>
                            <a:pt x="951472" y="1541505"/>
                          </a:cubicBezTo>
                          <a:cubicBezTo>
                            <a:pt x="684971" y="1539041"/>
                            <a:pt x="477343" y="1574388"/>
                            <a:pt x="475736" y="1620791"/>
                          </a:cubicBezTo>
                          <a:cubicBezTo>
                            <a:pt x="490281" y="1735834"/>
                            <a:pt x="438722" y="1957707"/>
                            <a:pt x="475736" y="2109428"/>
                          </a:cubicBezTo>
                          <a:cubicBezTo>
                            <a:pt x="512750" y="2261149"/>
                            <a:pt x="436522" y="2336372"/>
                            <a:pt x="475736" y="2542747"/>
                          </a:cubicBezTo>
                          <a:cubicBezTo>
                            <a:pt x="514950" y="2749122"/>
                            <a:pt x="437640" y="2786997"/>
                            <a:pt x="475736" y="3003725"/>
                          </a:cubicBezTo>
                          <a:cubicBezTo>
                            <a:pt x="479792" y="3050830"/>
                            <a:pt x="282514" y="3112444"/>
                            <a:pt x="0" y="3083011"/>
                          </a:cubicBezTo>
                          <a:cubicBezTo>
                            <a:pt x="-21954" y="2929896"/>
                            <a:pt x="13296" y="2822443"/>
                            <a:pt x="0" y="2600006"/>
                          </a:cubicBezTo>
                          <a:cubicBezTo>
                            <a:pt x="-13296" y="2377569"/>
                            <a:pt x="35806" y="2308781"/>
                            <a:pt x="0" y="2086171"/>
                          </a:cubicBezTo>
                          <a:cubicBezTo>
                            <a:pt x="-35806" y="1863562"/>
                            <a:pt x="32465" y="1808924"/>
                            <a:pt x="0" y="1572336"/>
                          </a:cubicBezTo>
                          <a:cubicBezTo>
                            <a:pt x="-32465" y="1335748"/>
                            <a:pt x="23096" y="1207464"/>
                            <a:pt x="0" y="1058500"/>
                          </a:cubicBezTo>
                          <a:cubicBezTo>
                            <a:pt x="-23096" y="909536"/>
                            <a:pt x="9355" y="709083"/>
                            <a:pt x="0" y="513835"/>
                          </a:cubicBezTo>
                          <a:cubicBezTo>
                            <a:pt x="-9355" y="318587"/>
                            <a:pt x="56161" y="147318"/>
                            <a:pt x="0" y="0"/>
                          </a:cubicBezTo>
                          <a:close/>
                        </a:path>
                        <a:path w="951471" h="3083011" fill="none" extrusionOk="0">
                          <a:moveTo>
                            <a:pt x="0" y="0"/>
                          </a:moveTo>
                          <a:cubicBezTo>
                            <a:pt x="261493" y="729"/>
                            <a:pt x="472411" y="41444"/>
                            <a:pt x="475736" y="79286"/>
                          </a:cubicBezTo>
                          <a:cubicBezTo>
                            <a:pt x="496836" y="244419"/>
                            <a:pt x="443396" y="319087"/>
                            <a:pt x="475736" y="512605"/>
                          </a:cubicBezTo>
                          <a:cubicBezTo>
                            <a:pt x="508076" y="706123"/>
                            <a:pt x="431077" y="849037"/>
                            <a:pt x="475736" y="987412"/>
                          </a:cubicBezTo>
                          <a:cubicBezTo>
                            <a:pt x="520395" y="1125787"/>
                            <a:pt x="418848" y="1293662"/>
                            <a:pt x="475736" y="1462219"/>
                          </a:cubicBezTo>
                          <a:cubicBezTo>
                            <a:pt x="525084" y="1489408"/>
                            <a:pt x="686876" y="1491522"/>
                            <a:pt x="951472" y="1541505"/>
                          </a:cubicBezTo>
                          <a:cubicBezTo>
                            <a:pt x="700811" y="1544024"/>
                            <a:pt x="473258" y="1580091"/>
                            <a:pt x="475736" y="1620791"/>
                          </a:cubicBezTo>
                          <a:cubicBezTo>
                            <a:pt x="524712" y="1707986"/>
                            <a:pt x="428020" y="1955215"/>
                            <a:pt x="475736" y="2040281"/>
                          </a:cubicBezTo>
                          <a:cubicBezTo>
                            <a:pt x="523452" y="2125347"/>
                            <a:pt x="428483" y="2384430"/>
                            <a:pt x="475736" y="2515088"/>
                          </a:cubicBezTo>
                          <a:cubicBezTo>
                            <a:pt x="522989" y="2645746"/>
                            <a:pt x="467075" y="2879218"/>
                            <a:pt x="475736" y="3003725"/>
                          </a:cubicBezTo>
                          <a:cubicBezTo>
                            <a:pt x="484933" y="3053307"/>
                            <a:pt x="206733" y="3095302"/>
                            <a:pt x="0" y="3083011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D49168E-F89D-7E41-8A09-29977E01824A}"/>
                </a:ext>
              </a:extLst>
            </p:cNvPr>
            <p:cNvSpPr txBox="1"/>
            <p:nvPr/>
          </p:nvSpPr>
          <p:spPr>
            <a:xfrm>
              <a:off x="10507652" y="3294753"/>
              <a:ext cx="23766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Any topological ordering of transactions 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emulates DAG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E0B457-B4BF-B544-BD06-A9380A417D5B}"/>
              </a:ext>
            </a:extLst>
          </p:cNvPr>
          <p:cNvGrpSpPr/>
          <p:nvPr/>
        </p:nvGrpSpPr>
        <p:grpSpPr>
          <a:xfrm>
            <a:off x="1795991" y="5640446"/>
            <a:ext cx="7286156" cy="369332"/>
            <a:chOff x="1795991" y="5640446"/>
            <a:chExt cx="7286156" cy="369332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4FCFF21-7851-B143-A501-130045275D6D}"/>
                </a:ext>
              </a:extLst>
            </p:cNvPr>
            <p:cNvCxnSpPr>
              <a:cxnSpLocks/>
            </p:cNvCxnSpPr>
            <p:nvPr/>
          </p:nvCxnSpPr>
          <p:spPr>
            <a:xfrm>
              <a:off x="1795991" y="5977665"/>
              <a:ext cx="728615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6B83F82-570A-4948-9C9B-5257AF0E722E}"/>
                </a:ext>
              </a:extLst>
            </p:cNvPr>
            <p:cNvSpPr txBox="1"/>
            <p:nvPr/>
          </p:nvSpPr>
          <p:spPr>
            <a:xfrm>
              <a:off x="4804719" y="5640446"/>
              <a:ext cx="2238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Transaction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343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7CEFF-65EF-CE44-A9FD-36850E5D1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S-Store Architecture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11D19-1152-F84D-B33A-26BC042099BD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S-Store: Streaming Meets Transaction Processing, VLDB 2015</a:t>
            </a:r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DC1CE8-E792-F54C-B014-4BFA1A6AA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65870" y="1306512"/>
            <a:ext cx="9138136" cy="4858094"/>
          </a:xfrm>
        </p:spPr>
      </p:pic>
    </p:spTree>
    <p:extLst>
      <p:ext uri="{BB962C8B-B14F-4D97-AF65-F5344CB8AC3E}">
        <p14:creationId xmlns:p14="http://schemas.microsoft.com/office/powerpoint/2010/main" val="1386408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7CEFF-65EF-CE44-A9FD-36850E5D1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DBMS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42A1D-1DC9-4A4D-B6F8-FADA3CF69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H-Store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S-Store (features added to </a:t>
            </a:r>
            <a:r>
              <a:rPr lang="en-US" dirty="0" err="1"/>
              <a:t>VoltDB</a:t>
            </a:r>
            <a:r>
              <a:rPr lang="en-US" dirty="0"/>
              <a:t>)</a:t>
            </a:r>
          </a:p>
          <a:p>
            <a:r>
              <a:rPr lang="en-US" dirty="0"/>
              <a:t>Streaming features</a:t>
            </a:r>
          </a:p>
          <a:p>
            <a:pPr lvl="1"/>
            <a:r>
              <a:rPr lang="en-US" dirty="0"/>
              <a:t>Windows (finite chunks of data over unbounded streams)</a:t>
            </a:r>
          </a:p>
          <a:p>
            <a:pPr lvl="1"/>
            <a:r>
              <a:rPr lang="en-US" dirty="0"/>
              <a:t>Triggers (computations to be carried out for newly generated data)</a:t>
            </a:r>
          </a:p>
          <a:p>
            <a:pPr lvl="1"/>
            <a:r>
              <a:rPr lang="en-US" dirty="0"/>
              <a:t>Workflow (computation pipeline of related transactions)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11D19-1152-F84D-B33A-26BC042099BD}"/>
              </a:ext>
            </a:extLst>
          </p:cNvPr>
          <p:cNvSpPr txBox="1"/>
          <p:nvPr/>
        </p:nvSpPr>
        <p:spPr>
          <a:xfrm>
            <a:off x="874986" y="6308209"/>
            <a:ext cx="104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S-Store: Streaming Meets Transaction Processing, VLDB 2015</a:t>
            </a:r>
          </a:p>
        </p:txBody>
      </p:sp>
    </p:spTree>
    <p:extLst>
      <p:ext uri="{BB962C8B-B14F-4D97-AF65-F5344CB8AC3E}">
        <p14:creationId xmlns:p14="http://schemas.microsoft.com/office/powerpoint/2010/main" val="237738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3666</TotalTime>
  <Words>782</Words>
  <Application>Microsoft Macintosh PowerPoint</Application>
  <PresentationFormat>Widescreen</PresentationFormat>
  <Paragraphs>199</Paragraphs>
  <Slides>31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Candara</vt:lpstr>
      <vt:lpstr>Office Theme</vt:lpstr>
      <vt:lpstr>The Evolution of  Stream Processing Systems</vt:lpstr>
      <vt:lpstr>Defining Stream Processing Apps</vt:lpstr>
      <vt:lpstr>Requirements of Stream Processing</vt:lpstr>
      <vt:lpstr>Solutions</vt:lpstr>
      <vt:lpstr>DBMS Solutions: Background</vt:lpstr>
      <vt:lpstr>DBMS Solutions</vt:lpstr>
      <vt:lpstr>DBMS Solutions</vt:lpstr>
      <vt:lpstr>S-Store Architecture</vt:lpstr>
      <vt:lpstr>DBMS Solutions</vt:lpstr>
      <vt:lpstr>DBMS Solutions</vt:lpstr>
      <vt:lpstr>Stream Processing Systems  (Complex Event Processing Systems)</vt:lpstr>
      <vt:lpstr>Stream Processing Systems</vt:lpstr>
      <vt:lpstr>Stream Processing Systems</vt:lpstr>
      <vt:lpstr>Differential Dataflow</vt:lpstr>
      <vt:lpstr>Differential Dataflow</vt:lpstr>
      <vt:lpstr>Differential Dataflow</vt:lpstr>
      <vt:lpstr>Google Dataflow</vt:lpstr>
      <vt:lpstr>Dataflow</vt:lpstr>
      <vt:lpstr>Dataflow</vt:lpstr>
      <vt:lpstr>Dataflow</vt:lpstr>
      <vt:lpstr>Dataflow</vt:lpstr>
      <vt:lpstr>Dataflow</vt:lpstr>
      <vt:lpstr>Dataflow</vt:lpstr>
      <vt:lpstr>Dataflow</vt:lpstr>
      <vt:lpstr>Kafka</vt:lpstr>
      <vt:lpstr>Kafka Cluster</vt:lpstr>
      <vt:lpstr>Kafka</vt:lpstr>
      <vt:lpstr>Kafka Streams</vt:lpstr>
      <vt:lpstr>Problems</vt:lpstr>
      <vt:lpstr>SQL on Streams</vt:lpstr>
      <vt:lpstr>Requirements of Stream Processing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153</cp:revision>
  <dcterms:created xsi:type="dcterms:W3CDTF">2020-01-25T23:18:11Z</dcterms:created>
  <dcterms:modified xsi:type="dcterms:W3CDTF">2020-01-30T00:12:25Z</dcterms:modified>
</cp:coreProperties>
</file>